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14630400" cy="8229600"/>
  <p:notesSz cx="8229600" cy="14630400"/>
  <p:embeddedFontLst>
    <p:embeddedFont>
      <p:font typeface="Consolas" panose="020B0609020204030204" pitchFamily="49" charset="0"/>
      <p:regular r:id="rId66"/>
      <p:bold r:id="rId67"/>
      <p:italic r:id="rId68"/>
      <p:boldItalic r:id="rId69"/>
    </p:embeddedFont>
    <p:embeddedFont>
      <p:font typeface="Corben" panose="020B0604020202020204" charset="0"/>
      <p:regular r:id="rId70"/>
    </p:embeddedFont>
    <p:embeddedFont>
      <p:font typeface="Nobile" panose="020B0604020202020204" charset="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157"/>
    <a:srgbClr val="C7D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074" autoAdjust="0"/>
  </p:normalViewPr>
  <p:slideViewPr>
    <p:cSldViewPr snapToGrid="0" snapToObjects="1">
      <p:cViewPr varScale="1">
        <p:scale>
          <a:sx n="39" d="100"/>
          <a:sy n="39" d="100"/>
        </p:scale>
        <p:origin x="1388" y="28"/>
      </p:cViewPr>
      <p:guideLst/>
    </p:cSldViewPr>
  </p:slideViewPr>
  <p:notesTextViewPr>
    <p:cViewPr>
      <p:scale>
        <a:sx n="1" d="1"/>
        <a:sy n="1" d="1"/>
      </p:scale>
      <p:origin x="0" y="-4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838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EG" dirty="0"/>
              <a:t>قبل ما نبدأ في الجزء الخاص بالـ </a:t>
            </a:r>
            <a:r>
              <a:rPr lang="en-US" dirty="0"/>
              <a:t>Power BI،</a:t>
            </a:r>
            <a:br>
              <a:rPr lang="en-US" dirty="0"/>
            </a:br>
            <a:r>
              <a:rPr lang="ar-EG" dirty="0"/>
              <a:t>حابين ننوّه إن في </a:t>
            </a:r>
            <a:r>
              <a:rPr lang="en-US" b="1" dirty="0"/>
              <a:t>QR Code</a:t>
            </a:r>
            <a:r>
              <a:rPr lang="en-US" dirty="0"/>
              <a:t> </a:t>
            </a:r>
            <a:r>
              <a:rPr lang="ar-EG" dirty="0"/>
              <a:t>ظاهر على السلايد،</a:t>
            </a:r>
            <a:br>
              <a:rPr lang="ar-EG" dirty="0"/>
            </a:br>
            <a:r>
              <a:rPr lang="ar-EG" dirty="0"/>
              <a:t>اللي حابب يقدر يتابِع معانا </a:t>
            </a:r>
            <a:r>
              <a:rPr lang="ar-EG" b="1" dirty="0"/>
              <a:t>الـ </a:t>
            </a:r>
            <a:r>
              <a:rPr lang="en-US" b="1" dirty="0"/>
              <a:t>Dashboard page by page</a:t>
            </a:r>
            <a:r>
              <a:rPr lang="en-US" dirty="0"/>
              <a:t> </a:t>
            </a:r>
            <a:r>
              <a:rPr lang="ar-EG" dirty="0"/>
              <a:t>أثناء العرض.</a:t>
            </a:r>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EG" sz="1200" kern="1200" dirty="0">
                <a:solidFill>
                  <a:schemeClr val="tx1"/>
                </a:solidFill>
                <a:effectLst/>
                <a:latin typeface="+mn-lt"/>
                <a:ea typeface="+mn-ea"/>
                <a:cs typeface="+mn-cs"/>
              </a:rPr>
              <a:t>استعملنا برده </a:t>
            </a:r>
            <a:r>
              <a:rPr lang="en-US" sz="1200" kern="1200" dirty="0">
                <a:solidFill>
                  <a:schemeClr val="tx1"/>
                </a:solidFill>
                <a:effectLst/>
                <a:latin typeface="+mn-lt"/>
                <a:ea typeface="+mn-ea"/>
                <a:cs typeface="+mn-cs"/>
              </a:rPr>
              <a:t>book marks </a:t>
            </a:r>
            <a:r>
              <a:rPr lang="ar-EG" sz="1200" kern="1200" dirty="0">
                <a:solidFill>
                  <a:schemeClr val="tx1"/>
                </a:solidFill>
                <a:effectLst/>
                <a:latin typeface="+mn-lt"/>
                <a:ea typeface="+mn-ea"/>
                <a:cs typeface="+mn-cs"/>
              </a:rPr>
              <a:t> عشان نعمل </a:t>
            </a:r>
            <a:r>
              <a:rPr lang="en-US" sz="1200" kern="1200" dirty="0">
                <a:solidFill>
                  <a:schemeClr val="tx1"/>
                </a:solidFill>
                <a:effectLst/>
                <a:latin typeface="+mn-lt"/>
                <a:ea typeface="+mn-ea"/>
                <a:cs typeface="+mn-cs"/>
              </a:rPr>
              <a:t>hidden navigation panel </a:t>
            </a:r>
            <a:r>
              <a:rPr lang="ar-EG" sz="1200" kern="1200" dirty="0">
                <a:solidFill>
                  <a:schemeClr val="tx1"/>
                </a:solidFill>
                <a:effectLst/>
                <a:latin typeface="+mn-lt"/>
                <a:ea typeface="+mn-ea"/>
                <a:cs typeface="+mn-cs"/>
              </a:rPr>
              <a:t> لل </a:t>
            </a:r>
            <a:r>
              <a:rPr lang="en-US" sz="1200" kern="1200" dirty="0">
                <a:solidFill>
                  <a:schemeClr val="tx1"/>
                </a:solidFill>
                <a:effectLst/>
                <a:latin typeface="+mn-lt"/>
                <a:ea typeface="+mn-ea"/>
                <a:cs typeface="+mn-cs"/>
              </a:rPr>
              <a:t>main pages </a:t>
            </a:r>
          </a:p>
          <a:p>
            <a:pPr algn="r" rtl="1"/>
            <a:r>
              <a:rPr lang="ar-EG" sz="1200" kern="1200" dirty="0">
                <a:solidFill>
                  <a:schemeClr val="tx1"/>
                </a:solidFill>
                <a:effectLst/>
                <a:latin typeface="+mn-lt"/>
                <a:ea typeface="+mn-ea"/>
                <a:cs typeface="+mn-cs"/>
              </a:rPr>
              <a:t>و استعملناها برضه في تصميم ال </a:t>
            </a:r>
            <a:r>
              <a:rPr lang="en-US" sz="1200" kern="1200" dirty="0">
                <a:solidFill>
                  <a:schemeClr val="tx1"/>
                </a:solidFill>
                <a:effectLst/>
                <a:latin typeface="+mn-lt"/>
                <a:ea typeface="+mn-ea"/>
                <a:cs typeface="+mn-cs"/>
              </a:rPr>
              <a:t>filter pane </a:t>
            </a:r>
          </a:p>
          <a:p>
            <a:pPr algn="r" rtl="1"/>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EG" sz="1200" kern="1200" dirty="0">
                <a:solidFill>
                  <a:schemeClr val="tx1"/>
                </a:solidFill>
                <a:effectLst/>
                <a:latin typeface="+mn-lt"/>
                <a:ea typeface="+mn-ea"/>
                <a:cs typeface="+mn-cs"/>
              </a:rPr>
              <a:t>اول </a:t>
            </a:r>
            <a:r>
              <a:rPr lang="en-US" sz="1200" kern="1200" dirty="0">
                <a:solidFill>
                  <a:schemeClr val="tx1"/>
                </a:solidFill>
                <a:effectLst/>
                <a:latin typeface="+mn-lt"/>
                <a:ea typeface="+mn-ea"/>
                <a:cs typeface="+mn-cs"/>
              </a:rPr>
              <a:t>page </a:t>
            </a:r>
            <a:r>
              <a:rPr lang="ar-EG" sz="1200" kern="1200" dirty="0">
                <a:solidFill>
                  <a:schemeClr val="tx1"/>
                </a:solidFill>
                <a:effectLst/>
                <a:latin typeface="+mn-lt"/>
                <a:ea typeface="+mn-ea"/>
                <a:cs typeface="+mn-cs"/>
              </a:rPr>
              <a:t>معانا هي </a:t>
            </a:r>
            <a:r>
              <a:rPr lang="en-US" sz="1200" kern="1200" dirty="0">
                <a:solidFill>
                  <a:schemeClr val="tx1"/>
                </a:solidFill>
                <a:effectLst/>
                <a:latin typeface="+mn-lt"/>
                <a:ea typeface="+mn-ea"/>
                <a:cs typeface="+mn-cs"/>
              </a:rPr>
              <a:t>general overview </a:t>
            </a:r>
          </a:p>
          <a:p>
            <a:pPr algn="r" rtl="1"/>
            <a:r>
              <a:rPr lang="ar-EG" sz="1200" kern="1200" dirty="0">
                <a:solidFill>
                  <a:schemeClr val="tx1"/>
                </a:solidFill>
                <a:effectLst/>
                <a:latin typeface="+mn-lt"/>
                <a:ea typeface="+mn-ea"/>
                <a:cs typeface="+mn-cs"/>
              </a:rPr>
              <a:t>و اللي فيها ب</a:t>
            </a:r>
            <a:r>
              <a:rPr lang="ar-SA" sz="1200" kern="1200" dirty="0">
                <a:solidFill>
                  <a:schemeClr val="tx1"/>
                </a:solidFill>
                <a:effectLst/>
                <a:latin typeface="+mn-lt"/>
                <a:ea typeface="+mn-ea"/>
                <a:cs typeface="+mn-cs"/>
              </a:rPr>
              <a:t>نبدأ بنظرة عامة على أداء المنصة ككل </a:t>
            </a:r>
            <a:endParaRPr lang="en-US" sz="1200" kern="1200" dirty="0">
              <a:solidFill>
                <a:schemeClr val="tx1"/>
              </a:solidFill>
              <a:effectLst/>
              <a:latin typeface="+mn-lt"/>
              <a:ea typeface="+mn-ea"/>
              <a:cs typeface="+mn-cs"/>
            </a:endParaRPr>
          </a:p>
          <a:p>
            <a:pPr algn="r" rtl="1"/>
            <a:r>
              <a:rPr lang="ar-EG" sz="1200" kern="1200" dirty="0">
                <a:solidFill>
                  <a:schemeClr val="tx1"/>
                </a:solidFill>
                <a:effectLst/>
                <a:latin typeface="+mn-lt"/>
                <a:ea typeface="+mn-ea"/>
                <a:cs typeface="+mn-cs"/>
              </a:rPr>
              <a:t>و بنشوف ان ال </a:t>
            </a:r>
            <a:r>
              <a:rPr lang="en-US" sz="1200" kern="1200" dirty="0">
                <a:solidFill>
                  <a:schemeClr val="tx1"/>
                </a:solidFill>
                <a:effectLst/>
                <a:latin typeface="+mn-lt"/>
                <a:ea typeface="+mn-ea"/>
                <a:cs typeface="+mn-cs"/>
              </a:rPr>
              <a:t>total revenue </a:t>
            </a:r>
            <a:r>
              <a:rPr lang="ar-EG" sz="1200" kern="1200" dirty="0">
                <a:solidFill>
                  <a:schemeClr val="tx1"/>
                </a:solidFill>
                <a:effectLst/>
                <a:latin typeface="+mn-lt"/>
                <a:ea typeface="+mn-ea"/>
                <a:cs typeface="+mn-cs"/>
              </a:rPr>
              <a:t> وصل لاكتر من 15 مليون بإجمالي عدد </a:t>
            </a:r>
            <a:r>
              <a:rPr lang="en-US" sz="1200" kern="1200" dirty="0">
                <a:solidFill>
                  <a:schemeClr val="tx1"/>
                </a:solidFill>
                <a:effectLst/>
                <a:latin typeface="+mn-lt"/>
                <a:ea typeface="+mn-ea"/>
                <a:cs typeface="+mn-cs"/>
              </a:rPr>
              <a:t>orders </a:t>
            </a:r>
            <a:r>
              <a:rPr lang="ar-EG" sz="1200" kern="1200" dirty="0">
                <a:solidFill>
                  <a:schemeClr val="tx1"/>
                </a:solidFill>
                <a:effectLst/>
                <a:latin typeface="+mn-lt"/>
                <a:ea typeface="+mn-ea"/>
                <a:cs typeface="+mn-cs"/>
              </a:rPr>
              <a:t> 99 الف </a:t>
            </a:r>
          </a:p>
          <a:p>
            <a:pPr algn="r" rtl="1"/>
            <a:r>
              <a:rPr lang="ar-EG" sz="1200" kern="1200" dirty="0">
                <a:solidFill>
                  <a:schemeClr val="tx1"/>
                </a:solidFill>
                <a:effectLst/>
                <a:latin typeface="+mn-lt"/>
                <a:ea typeface="+mn-ea"/>
                <a:cs typeface="+mn-cs"/>
              </a:rPr>
              <a:t>كمان بنشوف من توزيع ال </a:t>
            </a:r>
            <a:r>
              <a:rPr lang="en-US" sz="1200" kern="1200" dirty="0">
                <a:solidFill>
                  <a:schemeClr val="tx1"/>
                </a:solidFill>
                <a:effectLst/>
                <a:latin typeface="+mn-lt"/>
                <a:ea typeface="+mn-ea"/>
                <a:cs typeface="+mn-cs"/>
              </a:rPr>
              <a:t>payment types </a:t>
            </a:r>
            <a:r>
              <a:rPr lang="ar-EG" sz="1200" kern="1200" dirty="0">
                <a:solidFill>
                  <a:schemeClr val="tx1"/>
                </a:solidFill>
                <a:effectLst/>
                <a:latin typeface="+mn-lt"/>
                <a:ea typeface="+mn-ea"/>
                <a:cs typeface="+mn-cs"/>
              </a:rPr>
              <a:t> ان اكتر </a:t>
            </a:r>
            <a:r>
              <a:rPr lang="en-US" sz="1200" kern="1200" dirty="0">
                <a:solidFill>
                  <a:schemeClr val="tx1"/>
                </a:solidFill>
                <a:effectLst/>
                <a:latin typeface="+mn-lt"/>
                <a:ea typeface="+mn-ea"/>
                <a:cs typeface="+mn-cs"/>
              </a:rPr>
              <a:t>payment type </a:t>
            </a:r>
            <a:r>
              <a:rPr lang="ar-EG" sz="1200" kern="1200" dirty="0">
                <a:solidFill>
                  <a:schemeClr val="tx1"/>
                </a:solidFill>
                <a:effectLst/>
                <a:latin typeface="+mn-lt"/>
                <a:ea typeface="+mn-ea"/>
                <a:cs typeface="+mn-cs"/>
              </a:rPr>
              <a:t> بيفضلها ال </a:t>
            </a:r>
            <a:r>
              <a:rPr lang="en-US" sz="1200" kern="1200" dirty="0">
                <a:solidFill>
                  <a:schemeClr val="tx1"/>
                </a:solidFill>
                <a:effectLst/>
                <a:latin typeface="+mn-lt"/>
                <a:ea typeface="+mn-ea"/>
                <a:cs typeface="+mn-cs"/>
              </a:rPr>
              <a:t>customers </a:t>
            </a:r>
            <a:r>
              <a:rPr lang="ar-EG" sz="1200" kern="1200" dirty="0">
                <a:solidFill>
                  <a:schemeClr val="tx1"/>
                </a:solidFill>
                <a:effectLst/>
                <a:latin typeface="+mn-lt"/>
                <a:ea typeface="+mn-ea"/>
                <a:cs typeface="+mn-cs"/>
              </a:rPr>
              <a:t> كانت ال </a:t>
            </a:r>
            <a:r>
              <a:rPr lang="en-US" sz="1200" kern="1200" dirty="0">
                <a:solidFill>
                  <a:schemeClr val="tx1"/>
                </a:solidFill>
                <a:effectLst/>
                <a:latin typeface="+mn-lt"/>
                <a:ea typeface="+mn-ea"/>
                <a:cs typeface="+mn-cs"/>
              </a:rPr>
              <a:t>credit card </a:t>
            </a:r>
          </a:p>
          <a:p>
            <a:pPr algn="r" rtl="1"/>
            <a:r>
              <a:rPr lang="ar-EG" sz="1200" kern="1200" dirty="0">
                <a:solidFill>
                  <a:schemeClr val="tx1"/>
                </a:solidFill>
                <a:effectLst/>
                <a:latin typeface="+mn-lt"/>
                <a:ea typeface="+mn-ea"/>
                <a:cs typeface="+mn-cs"/>
              </a:rPr>
              <a:t>و ان من ناحيه عدد ال </a:t>
            </a:r>
            <a:r>
              <a:rPr lang="en-US" sz="1200" kern="1200" dirty="0">
                <a:solidFill>
                  <a:schemeClr val="tx1"/>
                </a:solidFill>
                <a:effectLst/>
                <a:latin typeface="+mn-lt"/>
                <a:ea typeface="+mn-ea"/>
                <a:cs typeface="+mn-cs"/>
              </a:rPr>
              <a:t>orders </a:t>
            </a:r>
            <a:r>
              <a:rPr lang="ar-EG" sz="1200" kern="1200" dirty="0">
                <a:solidFill>
                  <a:schemeClr val="tx1"/>
                </a:solidFill>
                <a:effectLst/>
                <a:latin typeface="+mn-lt"/>
                <a:ea typeface="+mn-ea"/>
                <a:cs typeface="+mn-cs"/>
              </a:rPr>
              <a:t> ف </a:t>
            </a:r>
            <a:r>
              <a:rPr lang="en-US" sz="1200" kern="1200" dirty="0" err="1">
                <a:solidFill>
                  <a:schemeClr val="tx1"/>
                </a:solidFill>
                <a:effectLst/>
                <a:latin typeface="+mn-lt"/>
                <a:ea typeface="+mn-ea"/>
                <a:cs typeface="+mn-cs"/>
              </a:rPr>
              <a:t>sharon</a:t>
            </a:r>
            <a:r>
              <a:rPr lang="en-US" sz="1200" kern="1200" dirty="0">
                <a:solidFill>
                  <a:schemeClr val="tx1"/>
                </a:solidFill>
                <a:effectLst/>
                <a:latin typeface="+mn-lt"/>
                <a:ea typeface="+mn-ea"/>
                <a:cs typeface="+mn-cs"/>
              </a:rPr>
              <a:t> Walton </a:t>
            </a:r>
            <a:r>
              <a:rPr lang="ar-EG" sz="1200" kern="1200" dirty="0">
                <a:solidFill>
                  <a:schemeClr val="tx1"/>
                </a:solidFill>
                <a:effectLst/>
                <a:latin typeface="+mn-lt"/>
                <a:ea typeface="+mn-ea"/>
                <a:cs typeface="+mn-cs"/>
              </a:rPr>
              <a:t> كانت اعلى </a:t>
            </a:r>
            <a:r>
              <a:rPr lang="en-US" sz="1200" kern="1200" dirty="0">
                <a:solidFill>
                  <a:schemeClr val="tx1"/>
                </a:solidFill>
                <a:effectLst/>
                <a:latin typeface="+mn-lt"/>
                <a:ea typeface="+mn-ea"/>
                <a:cs typeface="+mn-cs"/>
              </a:rPr>
              <a:t>seller </a:t>
            </a:r>
            <a:r>
              <a:rPr lang="ar-EG" sz="1200" kern="1200" dirty="0">
                <a:solidFill>
                  <a:schemeClr val="tx1"/>
                </a:solidFill>
                <a:effectLst/>
                <a:latin typeface="+mn-lt"/>
                <a:ea typeface="+mn-ea"/>
                <a:cs typeface="+mn-cs"/>
              </a:rPr>
              <a:t> باجمالي 1900 اوردر </a:t>
            </a:r>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EG" sz="1200" kern="1200" dirty="0">
                <a:solidFill>
                  <a:schemeClr val="tx1"/>
                </a:solidFill>
                <a:effectLst/>
                <a:latin typeface="+mn-lt"/>
                <a:ea typeface="+mn-ea"/>
                <a:cs typeface="+mn-cs"/>
              </a:rPr>
              <a:t>في صفحه ال </a:t>
            </a:r>
            <a:r>
              <a:rPr lang="en-US" sz="1200" kern="1200" dirty="0">
                <a:solidFill>
                  <a:schemeClr val="tx1"/>
                </a:solidFill>
                <a:effectLst/>
                <a:latin typeface="+mn-lt"/>
                <a:ea typeface="+mn-ea"/>
                <a:cs typeface="+mn-cs"/>
              </a:rPr>
              <a:t>location</a:t>
            </a:r>
            <a:endParaRPr lang="ar-EG" sz="1200" kern="1200" dirty="0">
              <a:solidFill>
                <a:schemeClr val="tx1"/>
              </a:solidFill>
              <a:effectLst/>
              <a:latin typeface="+mn-lt"/>
              <a:ea typeface="+mn-ea"/>
              <a:cs typeface="+mn-cs"/>
            </a:endParaRPr>
          </a:p>
          <a:p>
            <a:pPr algn="r" rtl="1"/>
            <a:r>
              <a:rPr lang="ar-SA" sz="1200" kern="1200" dirty="0">
                <a:solidFill>
                  <a:schemeClr val="tx1"/>
                </a:solidFill>
                <a:effectLst/>
                <a:latin typeface="+mn-lt"/>
                <a:ea typeface="+mn-ea"/>
                <a:cs typeface="+mn-cs"/>
              </a:rPr>
              <a:t>هنا بنقدر نشوف الـ</a:t>
            </a:r>
            <a:r>
              <a:rPr lang="en-US" sz="1200" kern="1200" dirty="0">
                <a:solidFill>
                  <a:schemeClr val="tx1"/>
                </a:solidFill>
                <a:effectLst/>
                <a:latin typeface="+mn-lt"/>
                <a:ea typeface="+mn-ea"/>
                <a:cs typeface="+mn-cs"/>
              </a:rPr>
              <a:t> Map </a:t>
            </a:r>
            <a:r>
              <a:rPr lang="ar-SA" sz="1200" kern="1200" dirty="0">
                <a:solidFill>
                  <a:schemeClr val="tx1"/>
                </a:solidFill>
                <a:effectLst/>
                <a:latin typeface="+mn-lt"/>
                <a:ea typeface="+mn-ea"/>
                <a:cs typeface="+mn-cs"/>
              </a:rPr>
              <a:t>اللي فيها أكتر من</a:t>
            </a:r>
            <a:r>
              <a:rPr lang="en-US" sz="1200" kern="1200" dirty="0">
                <a:solidFill>
                  <a:schemeClr val="tx1"/>
                </a:solidFill>
                <a:effectLst/>
                <a:latin typeface="+mn-lt"/>
                <a:ea typeface="+mn-ea"/>
                <a:cs typeface="+mn-cs"/>
              </a:rPr>
              <a:t> Indicator </a:t>
            </a:r>
            <a:r>
              <a:rPr lang="ar-SA" sz="1200" kern="1200" dirty="0">
                <a:solidFill>
                  <a:schemeClr val="tx1"/>
                </a:solidFill>
                <a:effectLst/>
                <a:latin typeface="+mn-lt"/>
                <a:ea typeface="+mn-ea"/>
                <a:cs typeface="+mn-cs"/>
              </a:rPr>
              <a:t>من خلال الـ</a:t>
            </a:r>
            <a:r>
              <a:rPr lang="en-US" sz="1200" kern="1200" dirty="0">
                <a:solidFill>
                  <a:schemeClr val="tx1"/>
                </a:solidFill>
                <a:effectLst/>
                <a:latin typeface="+mn-lt"/>
                <a:ea typeface="+mn-ea"/>
                <a:cs typeface="+mn-cs"/>
              </a:rPr>
              <a:t> Parameters</a:t>
            </a:r>
            <a:r>
              <a:rPr lang="ar-SA"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وده سمح إننا نستخدم نفس الـ</a:t>
            </a:r>
            <a:r>
              <a:rPr lang="en-US" sz="1200" kern="1200" dirty="0">
                <a:solidFill>
                  <a:schemeClr val="tx1"/>
                </a:solidFill>
                <a:effectLst/>
                <a:latin typeface="+mn-lt"/>
                <a:ea typeface="+mn-ea"/>
                <a:cs typeface="+mn-cs"/>
              </a:rPr>
              <a:t> Visual </a:t>
            </a:r>
            <a:r>
              <a:rPr lang="ar-SA" sz="1200" kern="1200" dirty="0">
                <a:solidFill>
                  <a:schemeClr val="tx1"/>
                </a:solidFill>
                <a:effectLst/>
                <a:latin typeface="+mn-lt"/>
                <a:ea typeface="+mn-ea"/>
                <a:cs typeface="+mn-cs"/>
              </a:rPr>
              <a:t>لعرض أكتر من</a:t>
            </a:r>
            <a:r>
              <a:rPr lang="en-US" sz="1200" kern="1200" dirty="0">
                <a:solidFill>
                  <a:schemeClr val="tx1"/>
                </a:solidFill>
                <a:effectLst/>
                <a:latin typeface="+mn-lt"/>
                <a:ea typeface="+mn-ea"/>
                <a:cs typeface="+mn-cs"/>
              </a:rPr>
              <a:t> Measure — </a:t>
            </a:r>
            <a:r>
              <a:rPr lang="ar-SA" sz="1200" kern="1200" dirty="0">
                <a:solidFill>
                  <a:schemeClr val="tx1"/>
                </a:solidFill>
                <a:effectLst/>
                <a:latin typeface="+mn-lt"/>
                <a:ea typeface="+mn-ea"/>
                <a:cs typeface="+mn-cs"/>
              </a:rPr>
              <a:t>زي الـ</a:t>
            </a:r>
            <a:r>
              <a:rPr lang="en-US" sz="1200" kern="1200" dirty="0">
                <a:solidFill>
                  <a:schemeClr val="tx1"/>
                </a:solidFill>
                <a:effectLst/>
                <a:latin typeface="+mn-lt"/>
                <a:ea typeface="+mn-ea"/>
                <a:cs typeface="+mn-cs"/>
              </a:rPr>
              <a:t> Total Revenue</a:t>
            </a:r>
            <a:r>
              <a:rPr lang="ar-SA" sz="1200" kern="1200" dirty="0">
                <a:solidFill>
                  <a:schemeClr val="tx1"/>
                </a:solidFill>
                <a:effectLst/>
                <a:latin typeface="+mn-lt"/>
                <a:ea typeface="+mn-ea"/>
                <a:cs typeface="+mn-cs"/>
              </a:rPr>
              <a:t>، الـ</a:t>
            </a:r>
            <a:r>
              <a:rPr lang="en-US" sz="1200" kern="1200" dirty="0">
                <a:solidFill>
                  <a:schemeClr val="tx1"/>
                </a:solidFill>
                <a:effectLst/>
                <a:latin typeface="+mn-lt"/>
                <a:ea typeface="+mn-ea"/>
                <a:cs typeface="+mn-cs"/>
              </a:rPr>
              <a:t> Total Orders </a:t>
            </a:r>
            <a:r>
              <a:rPr lang="ar-SA" sz="1200" kern="1200" dirty="0">
                <a:solidFill>
                  <a:schemeClr val="tx1"/>
                </a:solidFill>
                <a:effectLst/>
                <a:latin typeface="+mn-lt"/>
                <a:ea typeface="+mn-ea"/>
                <a:cs typeface="+mn-cs"/>
              </a:rPr>
              <a:t>، وكمان الـ</a:t>
            </a:r>
            <a:r>
              <a:rPr lang="en-US" sz="1200" kern="1200" dirty="0">
                <a:solidFill>
                  <a:schemeClr val="tx1"/>
                </a:solidFill>
                <a:effectLst/>
                <a:latin typeface="+mn-lt"/>
                <a:ea typeface="+mn-ea"/>
                <a:cs typeface="+mn-cs"/>
              </a:rPr>
              <a:t> Total Sellers per State.</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ومن التحليل بنلاحظ إن أكتر</a:t>
            </a:r>
            <a:r>
              <a:rPr lang="en-US" sz="1200" kern="1200" dirty="0">
                <a:solidFill>
                  <a:schemeClr val="tx1"/>
                </a:solidFill>
                <a:effectLst/>
                <a:latin typeface="+mn-lt"/>
                <a:ea typeface="+mn-ea"/>
                <a:cs typeface="+mn-cs"/>
              </a:rPr>
              <a:t> State </a:t>
            </a:r>
            <a:r>
              <a:rPr lang="ar-SA" sz="1200" kern="1200" dirty="0">
                <a:solidFill>
                  <a:schemeClr val="tx1"/>
                </a:solidFill>
                <a:effectLst/>
                <a:latin typeface="+mn-lt"/>
                <a:ea typeface="+mn-ea"/>
                <a:cs typeface="+mn-cs"/>
              </a:rPr>
              <a:t>حققت</a:t>
            </a:r>
            <a:r>
              <a:rPr lang="en-US" sz="1200" kern="1200" dirty="0">
                <a:solidFill>
                  <a:schemeClr val="tx1"/>
                </a:solidFill>
                <a:effectLst/>
                <a:latin typeface="+mn-lt"/>
                <a:ea typeface="+mn-ea"/>
                <a:cs typeface="+mn-cs"/>
              </a:rPr>
              <a:t> Revenue </a:t>
            </a:r>
            <a:r>
              <a:rPr lang="ar-SA" sz="1200" kern="1200" dirty="0">
                <a:solidFill>
                  <a:schemeClr val="tx1"/>
                </a:solidFill>
                <a:effectLst/>
                <a:latin typeface="+mn-lt"/>
                <a:ea typeface="+mn-ea"/>
                <a:cs typeface="+mn-cs"/>
              </a:rPr>
              <a:t>كانت </a:t>
            </a:r>
            <a:r>
              <a:rPr lang="en-US" sz="1200" kern="1200" dirty="0">
                <a:solidFill>
                  <a:schemeClr val="tx1"/>
                </a:solidFill>
                <a:effectLst/>
                <a:latin typeface="+mn-lt"/>
                <a:ea typeface="+mn-ea"/>
                <a:cs typeface="+mn-cs"/>
              </a:rPr>
              <a:t> Mato Grosso   </a:t>
            </a:r>
            <a:r>
              <a:rPr lang="ar-SA" sz="1200" kern="1200" dirty="0">
                <a:solidFill>
                  <a:schemeClr val="tx1"/>
                </a:solidFill>
                <a:effectLst/>
                <a:latin typeface="+mn-lt"/>
                <a:ea typeface="+mn-ea"/>
                <a:cs typeface="+mn-cs"/>
              </a:rPr>
              <a:t>بإجمالي 1.8 مليون</a:t>
            </a:r>
            <a:r>
              <a:rPr lang="en-US" sz="1200" kern="1200" dirty="0">
                <a:solidFill>
                  <a:schemeClr val="tx1"/>
                </a:solidFill>
                <a:effectLst/>
                <a:latin typeface="+mn-lt"/>
                <a:ea typeface="+mn-ea"/>
                <a:cs typeface="+mn-cs"/>
              </a:rPr>
              <a:t>.</a:t>
            </a:r>
          </a:p>
          <a:p>
            <a:pPr algn="r" rtl="1"/>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EG" dirty="0"/>
              <a:t>بننتقل بعد كده لصفحه ال </a:t>
            </a:r>
            <a:r>
              <a:rPr lang="en-US" dirty="0"/>
              <a:t>revenue analysis </a:t>
            </a:r>
            <a:endParaRPr lang="ar-EG" dirty="0"/>
          </a:p>
          <a:p>
            <a:pPr algn="r" rtl="1"/>
            <a:r>
              <a:rPr lang="ar-EG" sz="1200" kern="1200" dirty="0">
                <a:solidFill>
                  <a:schemeClr val="tx1"/>
                </a:solidFill>
                <a:effectLst/>
                <a:latin typeface="+mn-lt"/>
                <a:ea typeface="+mn-ea"/>
                <a:cs typeface="+mn-cs"/>
              </a:rPr>
              <a:t>و اللي </a:t>
            </a:r>
            <a:r>
              <a:rPr lang="ar-SA" sz="1200" kern="1200" dirty="0">
                <a:solidFill>
                  <a:schemeClr val="tx1"/>
                </a:solidFill>
                <a:effectLst/>
                <a:latin typeface="+mn-lt"/>
                <a:ea typeface="+mn-ea"/>
                <a:cs typeface="+mn-cs"/>
              </a:rPr>
              <a:t>بنتكلم</a:t>
            </a:r>
            <a:r>
              <a:rPr lang="ar-EG" sz="1200" kern="1200" dirty="0">
                <a:solidFill>
                  <a:schemeClr val="tx1"/>
                </a:solidFill>
                <a:effectLst/>
                <a:latin typeface="+mn-lt"/>
                <a:ea typeface="+mn-ea"/>
                <a:cs typeface="+mn-cs"/>
              </a:rPr>
              <a:t> فيها</a:t>
            </a:r>
            <a:r>
              <a:rPr lang="ar-SA" sz="1200" kern="1200" dirty="0">
                <a:solidFill>
                  <a:schemeClr val="tx1"/>
                </a:solidFill>
                <a:effectLst/>
                <a:latin typeface="+mn-lt"/>
                <a:ea typeface="+mn-ea"/>
                <a:cs typeface="+mn-cs"/>
              </a:rPr>
              <a:t> عن ال </a:t>
            </a:r>
            <a:r>
              <a:rPr lang="en-US" sz="1200" kern="1200" dirty="0">
                <a:solidFill>
                  <a:schemeClr val="tx1"/>
                </a:solidFill>
                <a:effectLst/>
                <a:latin typeface="+mn-lt"/>
                <a:ea typeface="+mn-ea"/>
                <a:cs typeface="+mn-cs"/>
              </a:rPr>
              <a:t>Revenues </a:t>
            </a:r>
            <a:r>
              <a:rPr lang="ar-EG" sz="1200" kern="1200" dirty="0">
                <a:solidFill>
                  <a:schemeClr val="tx1"/>
                </a:solidFill>
                <a:effectLst/>
                <a:latin typeface="+mn-lt"/>
                <a:ea typeface="+mn-ea"/>
                <a:cs typeface="+mn-cs"/>
              </a:rPr>
              <a:t> </a:t>
            </a:r>
            <a:r>
              <a:rPr lang="ar-SA" sz="1200" kern="1200" dirty="0">
                <a:solidFill>
                  <a:schemeClr val="tx1"/>
                </a:solidFill>
                <a:effectLst/>
                <a:latin typeface="+mn-lt"/>
                <a:ea typeface="+mn-ea"/>
                <a:cs typeface="+mn-cs"/>
              </a:rPr>
              <a:t>بس بتفاصيل أكتر</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EG" sz="1200" kern="1200" dirty="0">
                <a:solidFill>
                  <a:schemeClr val="tx1"/>
                </a:solidFill>
                <a:effectLst/>
                <a:latin typeface="+mn-lt"/>
                <a:ea typeface="+mn-ea"/>
                <a:cs typeface="+mn-cs"/>
              </a:rPr>
              <a:t>بنلاحظ ان </a:t>
            </a:r>
            <a:r>
              <a:rPr lang="ar-SA" sz="1200" kern="1200" dirty="0">
                <a:solidFill>
                  <a:schemeClr val="tx1"/>
                </a:solidFill>
                <a:effectLst/>
                <a:latin typeface="+mn-lt"/>
                <a:ea typeface="+mn-ea"/>
                <a:cs typeface="+mn-cs"/>
              </a:rPr>
              <a:t>فئة الـ</a:t>
            </a:r>
            <a:r>
              <a:rPr lang="en-US" sz="1200" kern="1200" dirty="0">
                <a:solidFill>
                  <a:schemeClr val="tx1"/>
                </a:solidFill>
                <a:effectLst/>
                <a:latin typeface="+mn-lt"/>
                <a:ea typeface="+mn-ea"/>
                <a:cs typeface="+mn-cs"/>
              </a:rPr>
              <a:t> Seniors </a:t>
            </a:r>
            <a:r>
              <a:rPr lang="ar-SA" sz="1200" kern="1200" dirty="0">
                <a:solidFill>
                  <a:schemeClr val="tx1"/>
                </a:solidFill>
                <a:effectLst/>
                <a:latin typeface="+mn-lt"/>
                <a:ea typeface="+mn-ea"/>
                <a:cs typeface="+mn-cs"/>
              </a:rPr>
              <a:t>كانت الأعلى </a:t>
            </a:r>
            <a:r>
              <a:rPr lang="en-US" sz="1200" kern="1200" dirty="0">
                <a:solidFill>
                  <a:schemeClr val="tx1"/>
                </a:solidFill>
                <a:effectLst/>
                <a:latin typeface="+mn-lt"/>
                <a:ea typeface="+mn-ea"/>
                <a:cs typeface="+mn-cs"/>
              </a:rPr>
              <a:t>spending</a:t>
            </a:r>
            <a:r>
              <a:rPr lang="ar-SA" sz="1200" kern="1200" dirty="0">
                <a:solidFill>
                  <a:schemeClr val="tx1"/>
                </a:solidFill>
                <a:effectLst/>
                <a:latin typeface="+mn-lt"/>
                <a:ea typeface="+mn-ea"/>
                <a:cs typeface="+mn-cs"/>
              </a:rPr>
              <a:t> بإجمالي 3.9 مليون</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وكمان ال</a:t>
            </a:r>
            <a:r>
              <a:rPr lang="en-US" sz="1200" kern="1200" dirty="0">
                <a:solidFill>
                  <a:schemeClr val="tx1"/>
                </a:solidFill>
                <a:effectLst/>
                <a:latin typeface="+mn-lt"/>
                <a:ea typeface="+mn-ea"/>
                <a:cs typeface="+mn-cs"/>
              </a:rPr>
              <a:t> revenue </a:t>
            </a:r>
            <a:r>
              <a:rPr lang="ar-SA" sz="1200" kern="1200" dirty="0">
                <a:solidFill>
                  <a:schemeClr val="tx1"/>
                </a:solidFill>
                <a:effectLst/>
                <a:latin typeface="+mn-lt"/>
                <a:ea typeface="+mn-ea"/>
                <a:cs typeface="+mn-cs"/>
              </a:rPr>
              <a:t>الناتج عن الفوائد على تأخير ال</a:t>
            </a:r>
            <a:r>
              <a:rPr lang="en-US" sz="1200" kern="1200" dirty="0">
                <a:solidFill>
                  <a:schemeClr val="tx1"/>
                </a:solidFill>
                <a:effectLst/>
                <a:latin typeface="+mn-lt"/>
                <a:ea typeface="+mn-ea"/>
                <a:cs typeface="+mn-cs"/>
              </a:rPr>
              <a:t>payments </a:t>
            </a:r>
            <a:r>
              <a:rPr lang="ar-SA" sz="1200" kern="1200" dirty="0">
                <a:solidFill>
                  <a:schemeClr val="tx1"/>
                </a:solidFill>
                <a:effectLst/>
                <a:latin typeface="+mn-lt"/>
                <a:ea typeface="+mn-ea"/>
                <a:cs typeface="+mn-cs"/>
              </a:rPr>
              <a:t> كان الأعلى في يناير</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من الـ</a:t>
            </a:r>
            <a:r>
              <a:rPr lang="en-US" sz="1200" kern="1200" dirty="0">
                <a:solidFill>
                  <a:schemeClr val="tx1"/>
                </a:solidFill>
                <a:effectLst/>
                <a:latin typeface="+mn-lt"/>
                <a:ea typeface="+mn-ea"/>
                <a:cs typeface="+mn-cs"/>
              </a:rPr>
              <a:t> Waterfall Chart </a:t>
            </a:r>
            <a:r>
              <a:rPr lang="ar-SA" sz="1200" kern="1200" dirty="0">
                <a:solidFill>
                  <a:schemeClr val="tx1"/>
                </a:solidFill>
                <a:effectLst/>
                <a:latin typeface="+mn-lt"/>
                <a:ea typeface="+mn-ea"/>
                <a:cs typeface="+mn-cs"/>
              </a:rPr>
              <a:t>بنلاحظ نمو </a:t>
            </a:r>
            <a:r>
              <a:rPr lang="ar-EG" sz="1200" kern="1200" dirty="0">
                <a:solidFill>
                  <a:schemeClr val="tx1"/>
                </a:solidFill>
                <a:effectLst/>
                <a:latin typeface="+mn-lt"/>
                <a:ea typeface="+mn-ea"/>
                <a:cs typeface="+mn-cs"/>
              </a:rPr>
              <a:t>شبه ثابت في ال </a:t>
            </a:r>
            <a:r>
              <a:rPr lang="en-US" sz="1200" kern="1200" dirty="0">
                <a:solidFill>
                  <a:schemeClr val="tx1"/>
                </a:solidFill>
                <a:effectLst/>
                <a:latin typeface="+mn-lt"/>
                <a:ea typeface="+mn-ea"/>
                <a:cs typeface="+mn-cs"/>
              </a:rPr>
              <a:t>revenue </a:t>
            </a:r>
            <a:r>
              <a:rPr lang="ar-EG" sz="1200" kern="1200" dirty="0">
                <a:solidFill>
                  <a:schemeClr val="tx1"/>
                </a:solidFill>
                <a:effectLst/>
                <a:latin typeface="+mn-lt"/>
                <a:ea typeface="+mn-ea"/>
                <a:cs typeface="+mn-cs"/>
              </a:rPr>
              <a:t> من شهر للتاني </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لكن شهر سبتمبر كان الوحيد اللي </a:t>
            </a:r>
            <a:r>
              <a:rPr lang="ar-EG" sz="1200" kern="1200" dirty="0">
                <a:solidFill>
                  <a:schemeClr val="tx1"/>
                </a:solidFill>
                <a:effectLst/>
                <a:latin typeface="+mn-lt"/>
                <a:ea typeface="+mn-ea"/>
                <a:cs typeface="+mn-cs"/>
              </a:rPr>
              <a:t>حصل فيه</a:t>
            </a:r>
            <a:r>
              <a:rPr lang="ar-SA" sz="1200" kern="1200" dirty="0">
                <a:solidFill>
                  <a:schemeClr val="tx1"/>
                </a:solidFill>
                <a:effectLst/>
                <a:latin typeface="+mn-lt"/>
                <a:ea typeface="+mn-ea"/>
                <a:cs typeface="+mn-cs"/>
              </a:rPr>
              <a:t> تأخير في التحصيل، وده واضح في الـ</a:t>
            </a:r>
            <a:r>
              <a:rPr lang="en-US" sz="1200" kern="1200" dirty="0">
                <a:solidFill>
                  <a:schemeClr val="tx1"/>
                </a:solidFill>
                <a:effectLst/>
                <a:latin typeface="+mn-lt"/>
                <a:ea typeface="+mn-ea"/>
                <a:cs typeface="+mn-cs"/>
              </a:rPr>
              <a:t> Bar Chart."</a:t>
            </a:r>
          </a:p>
          <a:p>
            <a:pPr algn="r" rtl="1"/>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وطبعًا نقدر نفلتر الداتا حسب السنة أو الـ</a:t>
            </a:r>
            <a:r>
              <a:rPr lang="en-US" sz="1200" kern="1200" dirty="0">
                <a:solidFill>
                  <a:schemeClr val="tx1"/>
                </a:solidFill>
                <a:effectLst/>
                <a:latin typeface="+mn-lt"/>
                <a:ea typeface="+mn-ea"/>
                <a:cs typeface="+mn-cs"/>
              </a:rPr>
              <a:t> State </a:t>
            </a:r>
            <a:r>
              <a:rPr lang="ar-SA" sz="1200" kern="1200" dirty="0">
                <a:solidFill>
                  <a:schemeClr val="tx1"/>
                </a:solidFill>
                <a:effectLst/>
                <a:latin typeface="+mn-lt"/>
                <a:ea typeface="+mn-ea"/>
                <a:cs typeface="+mn-cs"/>
              </a:rPr>
              <a:t>من الـ</a:t>
            </a:r>
            <a:r>
              <a:rPr lang="en-US" sz="1200" kern="1200" dirty="0">
                <a:solidFill>
                  <a:schemeClr val="tx1"/>
                </a:solidFill>
                <a:effectLst/>
                <a:latin typeface="+mn-lt"/>
                <a:ea typeface="+mn-ea"/>
                <a:cs typeface="+mn-cs"/>
              </a:rPr>
              <a:t> Filters Pane </a:t>
            </a:r>
            <a:r>
              <a:rPr lang="ar-SA" sz="1200" kern="1200" dirty="0">
                <a:solidFill>
                  <a:schemeClr val="tx1"/>
                </a:solidFill>
                <a:effectLst/>
                <a:latin typeface="+mn-lt"/>
                <a:ea typeface="+mn-ea"/>
                <a:cs typeface="+mn-cs"/>
              </a:rPr>
              <a:t>لو حابين نحللها أكتر</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EG" sz="1200" kern="1200" dirty="0">
                <a:solidFill>
                  <a:schemeClr val="tx1"/>
                </a:solidFill>
                <a:effectLst/>
                <a:latin typeface="+mn-lt"/>
                <a:ea typeface="+mn-ea"/>
                <a:cs typeface="+mn-cs"/>
              </a:rPr>
              <a:t>في صفحه ال </a:t>
            </a:r>
            <a:r>
              <a:rPr lang="en-US" sz="1200" kern="1200" dirty="0">
                <a:solidFill>
                  <a:schemeClr val="tx1"/>
                </a:solidFill>
                <a:effectLst/>
                <a:latin typeface="+mn-lt"/>
                <a:ea typeface="+mn-ea"/>
                <a:cs typeface="+mn-cs"/>
              </a:rPr>
              <a:t>categories </a:t>
            </a:r>
            <a:endParaRPr lang="ar-EG" sz="1200" kern="1200" dirty="0">
              <a:solidFill>
                <a:schemeClr val="tx1"/>
              </a:solidFill>
              <a:effectLst/>
              <a:latin typeface="+mn-lt"/>
              <a:ea typeface="+mn-ea"/>
              <a:cs typeface="+mn-cs"/>
            </a:endParaRPr>
          </a:p>
          <a:p>
            <a:pPr algn="r" rtl="1"/>
            <a:r>
              <a:rPr lang="ar-SA" sz="1200" kern="1200" dirty="0">
                <a:solidFill>
                  <a:schemeClr val="tx1"/>
                </a:solidFill>
                <a:effectLst/>
                <a:latin typeface="+mn-lt"/>
                <a:ea typeface="+mn-ea"/>
                <a:cs typeface="+mn-cs"/>
              </a:rPr>
              <a:t>هنا بنشوف أداء كل </a:t>
            </a:r>
            <a:r>
              <a:rPr lang="en-US" sz="1200" kern="1200" dirty="0">
                <a:solidFill>
                  <a:schemeClr val="tx1"/>
                </a:solidFill>
                <a:effectLst/>
                <a:latin typeface="+mn-lt"/>
                <a:ea typeface="+mn-ea"/>
                <a:cs typeface="+mn-cs"/>
              </a:rPr>
              <a:t>category</a:t>
            </a:r>
            <a:br>
              <a:rPr lang="en-US" sz="1200" kern="1200" dirty="0">
                <a:solidFill>
                  <a:schemeClr val="tx1"/>
                </a:solidFill>
                <a:effectLst/>
                <a:latin typeface="+mn-lt"/>
                <a:ea typeface="+mn-ea"/>
                <a:cs typeface="+mn-cs"/>
              </a:rPr>
            </a:br>
            <a:r>
              <a:rPr lang="ar-EG" sz="1200" kern="1200" dirty="0">
                <a:solidFill>
                  <a:schemeClr val="tx1"/>
                </a:solidFill>
                <a:effectLst/>
                <a:latin typeface="+mn-lt"/>
                <a:ea typeface="+mn-ea"/>
                <a:cs typeface="+mn-cs"/>
              </a:rPr>
              <a:t>و بنلاحظ ان </a:t>
            </a:r>
            <a:r>
              <a:rPr lang="ar-SA" sz="1200" kern="1200" dirty="0">
                <a:solidFill>
                  <a:schemeClr val="tx1"/>
                </a:solidFill>
                <a:effectLst/>
                <a:latin typeface="+mn-lt"/>
                <a:ea typeface="+mn-ea"/>
                <a:cs typeface="+mn-cs"/>
              </a:rPr>
              <a:t>أعلى </a:t>
            </a:r>
            <a:r>
              <a:rPr lang="en-US" sz="1200" kern="1200" dirty="0">
                <a:solidFill>
                  <a:schemeClr val="tx1"/>
                </a:solidFill>
                <a:effectLst/>
                <a:latin typeface="+mn-lt"/>
                <a:ea typeface="+mn-ea"/>
                <a:cs typeface="+mn-cs"/>
              </a:rPr>
              <a:t>Category </a:t>
            </a:r>
            <a:r>
              <a:rPr lang="ar-SA" sz="1200" kern="1200" dirty="0">
                <a:solidFill>
                  <a:schemeClr val="tx1"/>
                </a:solidFill>
                <a:effectLst/>
                <a:latin typeface="+mn-lt"/>
                <a:ea typeface="+mn-ea"/>
                <a:cs typeface="+mn-cs"/>
              </a:rPr>
              <a:t> </a:t>
            </a:r>
            <a:r>
              <a:rPr lang="ar-EG" sz="1200" kern="1200" dirty="0">
                <a:solidFill>
                  <a:schemeClr val="tx1"/>
                </a:solidFill>
                <a:effectLst/>
                <a:latin typeface="+mn-lt"/>
                <a:ea typeface="+mn-ea"/>
                <a:cs typeface="+mn-cs"/>
              </a:rPr>
              <a:t>من حيث</a:t>
            </a:r>
            <a:r>
              <a:rPr lang="ar-SA" sz="1200" kern="1200" dirty="0">
                <a:solidFill>
                  <a:schemeClr val="tx1"/>
                </a:solidFill>
                <a:effectLst/>
                <a:latin typeface="+mn-lt"/>
                <a:ea typeface="+mn-ea"/>
                <a:cs typeface="+mn-cs"/>
              </a:rPr>
              <a:t> ال</a:t>
            </a:r>
            <a:r>
              <a:rPr lang="en-US" sz="1200" kern="1200" dirty="0">
                <a:solidFill>
                  <a:schemeClr val="tx1"/>
                </a:solidFill>
                <a:effectLst/>
                <a:latin typeface="+mn-lt"/>
                <a:ea typeface="+mn-ea"/>
                <a:cs typeface="+mn-cs"/>
              </a:rPr>
              <a:t> revenue </a:t>
            </a:r>
            <a:r>
              <a:rPr lang="ar-SA" sz="1200" kern="1200" dirty="0">
                <a:solidFill>
                  <a:schemeClr val="tx1"/>
                </a:solidFill>
                <a:effectLst/>
                <a:latin typeface="+mn-lt"/>
                <a:ea typeface="+mn-ea"/>
                <a:cs typeface="+mn-cs"/>
              </a:rPr>
              <a:t> كانت</a:t>
            </a:r>
            <a:r>
              <a:rPr lang="en-US" sz="1200" kern="1200" dirty="0">
                <a:solidFill>
                  <a:schemeClr val="tx1"/>
                </a:solidFill>
                <a:effectLst/>
                <a:latin typeface="+mn-lt"/>
                <a:ea typeface="+mn-ea"/>
                <a:cs typeface="+mn-cs"/>
              </a:rPr>
              <a:t> Health &amp; Beauty</a:t>
            </a:r>
            <a:r>
              <a:rPr lang="ar-SA" sz="1200" kern="1200" dirty="0">
                <a:solidFill>
                  <a:schemeClr val="tx1"/>
                </a:solidFill>
                <a:effectLst/>
                <a:latin typeface="+mn-lt"/>
                <a:ea typeface="+mn-ea"/>
                <a:cs typeface="+mn-cs"/>
              </a:rPr>
              <a:t>، و</a:t>
            </a:r>
            <a:r>
              <a:rPr lang="ar-EG" sz="1200" kern="1200" dirty="0">
                <a:solidFill>
                  <a:schemeClr val="tx1"/>
                </a:solidFill>
                <a:effectLst/>
                <a:latin typeface="+mn-lt"/>
                <a:ea typeface="+mn-ea"/>
                <a:cs typeface="+mn-cs"/>
              </a:rPr>
              <a:t> ان </a:t>
            </a:r>
            <a:r>
              <a:rPr lang="ar-SA" sz="1200" kern="1200" dirty="0">
                <a:solidFill>
                  <a:schemeClr val="tx1"/>
                </a:solidFill>
                <a:effectLst/>
                <a:latin typeface="+mn-lt"/>
                <a:ea typeface="+mn-ea"/>
                <a:cs typeface="+mn-cs"/>
              </a:rPr>
              <a:t>أعلى</a:t>
            </a:r>
            <a:r>
              <a:rPr lang="en-US" sz="1200" kern="1200" dirty="0">
                <a:solidFill>
                  <a:schemeClr val="tx1"/>
                </a:solidFill>
                <a:effectLst/>
                <a:latin typeface="+mn-lt"/>
                <a:ea typeface="+mn-ea"/>
                <a:cs typeface="+mn-cs"/>
              </a:rPr>
              <a:t> Brand </a:t>
            </a:r>
            <a:r>
              <a:rPr lang="ar-SA" sz="1200" kern="1200" dirty="0">
                <a:solidFill>
                  <a:schemeClr val="tx1"/>
                </a:solidFill>
                <a:effectLst/>
                <a:latin typeface="+mn-lt"/>
                <a:ea typeface="+mn-ea"/>
                <a:cs typeface="+mn-cs"/>
              </a:rPr>
              <a:t>فيها كانت</a:t>
            </a:r>
            <a:r>
              <a:rPr lang="en-US" sz="1200" kern="1200" dirty="0">
                <a:solidFill>
                  <a:schemeClr val="tx1"/>
                </a:solidFill>
                <a:effectLst/>
                <a:latin typeface="+mn-lt"/>
                <a:ea typeface="+mn-ea"/>
                <a:cs typeface="+mn-cs"/>
              </a:rPr>
              <a:t> Nivea.</a:t>
            </a:r>
            <a:br>
              <a:rPr lang="en-US" sz="1200" kern="1200" dirty="0">
                <a:solidFill>
                  <a:schemeClr val="tx1"/>
                </a:solidFill>
                <a:effectLst/>
                <a:latin typeface="+mn-lt"/>
                <a:ea typeface="+mn-ea"/>
                <a:cs typeface="+mn-cs"/>
              </a:rPr>
            </a:br>
            <a:r>
              <a:rPr lang="ar-EG" sz="1200" kern="1200" dirty="0">
                <a:solidFill>
                  <a:schemeClr val="tx1"/>
                </a:solidFill>
                <a:effectLst/>
                <a:latin typeface="+mn-lt"/>
                <a:ea typeface="+mn-ea"/>
                <a:cs typeface="+mn-cs"/>
              </a:rPr>
              <a:t>و على الرغم </a:t>
            </a:r>
            <a:r>
              <a:rPr lang="ar-SA" sz="1200" kern="1200" dirty="0">
                <a:solidFill>
                  <a:schemeClr val="tx1"/>
                </a:solidFill>
                <a:effectLst/>
                <a:latin typeface="+mn-lt"/>
                <a:ea typeface="+mn-ea"/>
                <a:cs typeface="+mn-cs"/>
              </a:rPr>
              <a:t>إن </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Bed Bath Table category </a:t>
            </a:r>
            <a:r>
              <a:rPr lang="ar-SA" sz="1200" kern="1200" dirty="0">
                <a:solidFill>
                  <a:schemeClr val="tx1"/>
                </a:solidFill>
                <a:effectLst/>
                <a:latin typeface="+mn-lt"/>
                <a:ea typeface="+mn-ea"/>
                <a:cs typeface="+mn-cs"/>
              </a:rPr>
              <a:t>كانت الأولى في عدد ال</a:t>
            </a:r>
            <a:r>
              <a:rPr lang="en-US" sz="1200" kern="1200" dirty="0">
                <a:solidFill>
                  <a:schemeClr val="tx1"/>
                </a:solidFill>
                <a:effectLst/>
                <a:latin typeface="+mn-lt"/>
                <a:ea typeface="+mn-ea"/>
                <a:cs typeface="+mn-cs"/>
              </a:rPr>
              <a:t> orders </a:t>
            </a:r>
            <a:r>
              <a:rPr lang="ar-SA" sz="1200" kern="1200" dirty="0">
                <a:solidFill>
                  <a:schemeClr val="tx1"/>
                </a:solidFill>
                <a:effectLst/>
                <a:latin typeface="+mn-lt"/>
                <a:ea typeface="+mn-ea"/>
                <a:cs typeface="+mn-cs"/>
              </a:rPr>
              <a:t> </a:t>
            </a:r>
            <a:r>
              <a:rPr lang="ar-EG" sz="1200" kern="1200" dirty="0">
                <a:solidFill>
                  <a:schemeClr val="tx1"/>
                </a:solidFill>
                <a:effectLst/>
                <a:latin typeface="+mn-lt"/>
                <a:ea typeface="+mn-ea"/>
                <a:cs typeface="+mn-cs"/>
              </a:rPr>
              <a:t>الا ان </a:t>
            </a:r>
            <a:r>
              <a:rPr lang="ar-SA" sz="1200" kern="1200" dirty="0">
                <a:solidFill>
                  <a:schemeClr val="tx1"/>
                </a:solidFill>
                <a:effectLst/>
                <a:latin typeface="+mn-lt"/>
                <a:ea typeface="+mn-ea"/>
                <a:cs typeface="+mn-cs"/>
              </a:rPr>
              <a:t> ترتيبها التالت </a:t>
            </a:r>
            <a:r>
              <a:rPr lang="ar-EG" sz="1200" kern="1200" dirty="0">
                <a:solidFill>
                  <a:schemeClr val="tx1"/>
                </a:solidFill>
                <a:effectLst/>
                <a:latin typeface="+mn-lt"/>
                <a:ea typeface="+mn-ea"/>
                <a:cs typeface="+mn-cs"/>
              </a:rPr>
              <a:t>من حيث</a:t>
            </a:r>
            <a:r>
              <a:rPr lang="ar-SA" sz="1200" kern="1200" dirty="0">
                <a:solidFill>
                  <a:schemeClr val="tx1"/>
                </a:solidFill>
                <a:effectLst/>
                <a:latin typeface="+mn-lt"/>
                <a:ea typeface="+mn-ea"/>
                <a:cs typeface="+mn-cs"/>
              </a:rPr>
              <a:t> ال</a:t>
            </a:r>
            <a:r>
              <a:rPr lang="en-US" sz="1200" kern="1200" dirty="0">
                <a:solidFill>
                  <a:schemeClr val="tx1"/>
                </a:solidFill>
                <a:effectLst/>
                <a:latin typeface="+mn-lt"/>
                <a:ea typeface="+mn-ea"/>
                <a:cs typeface="+mn-cs"/>
              </a:rPr>
              <a:t> revenue.</a:t>
            </a:r>
            <a:br>
              <a:rPr lang="en-US" sz="1200" kern="1200" dirty="0">
                <a:solidFill>
                  <a:schemeClr val="tx1"/>
                </a:solidFill>
                <a:effectLst/>
                <a:latin typeface="+mn-lt"/>
                <a:ea typeface="+mn-ea"/>
                <a:cs typeface="+mn-cs"/>
              </a:rPr>
            </a:br>
            <a:r>
              <a:rPr lang="ar-EG" sz="1200" kern="1200" dirty="0">
                <a:solidFill>
                  <a:schemeClr val="tx1"/>
                </a:solidFill>
                <a:effectLst/>
                <a:latin typeface="+mn-lt"/>
                <a:ea typeface="+mn-ea"/>
                <a:cs typeface="+mn-cs"/>
              </a:rPr>
              <a:t>و ان </a:t>
            </a:r>
            <a:r>
              <a:rPr lang="ar-SA" sz="1200" kern="1200" dirty="0">
                <a:solidFill>
                  <a:schemeClr val="tx1"/>
                </a:solidFill>
                <a:effectLst/>
                <a:latin typeface="+mn-lt"/>
                <a:ea typeface="+mn-ea"/>
                <a:cs typeface="+mn-cs"/>
              </a:rPr>
              <a:t> أعلى </a:t>
            </a:r>
            <a:r>
              <a:rPr lang="en-US" sz="1200" kern="1200" dirty="0">
                <a:solidFill>
                  <a:schemeClr val="tx1"/>
                </a:solidFill>
                <a:effectLst/>
                <a:latin typeface="+mn-lt"/>
                <a:ea typeface="+mn-ea"/>
                <a:cs typeface="+mn-cs"/>
              </a:rPr>
              <a:t>category</a:t>
            </a:r>
            <a:r>
              <a:rPr lang="ar-SA" sz="1200" kern="1200" dirty="0">
                <a:solidFill>
                  <a:schemeClr val="tx1"/>
                </a:solidFill>
                <a:effectLst/>
                <a:latin typeface="+mn-lt"/>
                <a:ea typeface="+mn-ea"/>
                <a:cs typeface="+mn-cs"/>
              </a:rPr>
              <a:t>من حيث </a:t>
            </a:r>
            <a:r>
              <a:rPr lang="ar-EG" sz="1200" kern="1200" dirty="0">
                <a:solidFill>
                  <a:schemeClr val="tx1"/>
                </a:solidFill>
                <a:effectLst/>
                <a:latin typeface="+mn-lt"/>
                <a:ea typeface="+mn-ea"/>
                <a:cs typeface="+mn-cs"/>
              </a:rPr>
              <a:t>ال </a:t>
            </a:r>
            <a:r>
              <a:rPr lang="en-US" sz="1200" kern="1200" dirty="0">
                <a:solidFill>
                  <a:schemeClr val="tx1"/>
                </a:solidFill>
                <a:effectLst/>
                <a:latin typeface="+mn-lt"/>
                <a:ea typeface="+mn-ea"/>
                <a:cs typeface="+mn-cs"/>
              </a:rPr>
              <a:t>customer review </a:t>
            </a:r>
            <a:r>
              <a:rPr lang="ar-EG" sz="1200" kern="1200" dirty="0">
                <a:solidFill>
                  <a:schemeClr val="tx1"/>
                </a:solidFill>
                <a:effectLst/>
                <a:latin typeface="+mn-lt"/>
                <a:ea typeface="+mn-ea"/>
                <a:cs typeface="+mn-cs"/>
              </a:rPr>
              <a:t> </a:t>
            </a:r>
            <a:r>
              <a:rPr lang="ar-SA" sz="1200" kern="1200" dirty="0">
                <a:solidFill>
                  <a:schemeClr val="tx1"/>
                </a:solidFill>
                <a:effectLst/>
                <a:latin typeface="+mn-lt"/>
                <a:ea typeface="+mn-ea"/>
                <a:cs typeface="+mn-cs"/>
              </a:rPr>
              <a:t>فكانت</a:t>
            </a:r>
            <a:r>
              <a:rPr lang="en-US" sz="1200" kern="1200" dirty="0">
                <a:solidFill>
                  <a:schemeClr val="tx1"/>
                </a:solidFill>
                <a:effectLst/>
                <a:latin typeface="+mn-lt"/>
                <a:ea typeface="+mn-ea"/>
                <a:cs typeface="+mn-cs"/>
              </a:rPr>
              <a:t> CDs &amp; DVDs."</a:t>
            </a:r>
          </a:p>
          <a:p>
            <a:pPr algn="r" rtl="1"/>
            <a:endParaRPr lang="ar-EG" sz="1200" kern="1200" dirty="0">
              <a:solidFill>
                <a:schemeClr val="tx1"/>
              </a:solidFill>
              <a:effectLst/>
              <a:latin typeface="+mn-lt"/>
              <a:ea typeface="+mn-ea"/>
              <a:cs typeface="+mn-cs"/>
            </a:endParaRPr>
          </a:p>
          <a:p>
            <a:pPr algn="r" rtl="1"/>
            <a:r>
              <a:rPr lang="ar-EG" sz="1200" kern="1200" dirty="0">
                <a:solidFill>
                  <a:schemeClr val="tx1"/>
                </a:solidFill>
                <a:effectLst/>
                <a:latin typeface="+mn-lt"/>
                <a:ea typeface="+mn-ea"/>
                <a:cs typeface="+mn-cs"/>
              </a:rPr>
              <a:t>و من ال </a:t>
            </a:r>
            <a:r>
              <a:rPr lang="en-US" sz="1200" kern="1200" dirty="0">
                <a:solidFill>
                  <a:schemeClr val="tx1"/>
                </a:solidFill>
                <a:effectLst/>
                <a:latin typeface="+mn-lt"/>
                <a:ea typeface="+mn-ea"/>
                <a:cs typeface="+mn-cs"/>
              </a:rPr>
              <a:t>insights </a:t>
            </a:r>
            <a:r>
              <a:rPr lang="ar-EG" sz="1200" kern="1200" dirty="0">
                <a:solidFill>
                  <a:schemeClr val="tx1"/>
                </a:solidFill>
                <a:effectLst/>
                <a:latin typeface="+mn-lt"/>
                <a:ea typeface="+mn-ea"/>
                <a:cs typeface="+mn-cs"/>
              </a:rPr>
              <a:t> دي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ar-SA" sz="1200" kern="1200" dirty="0">
                <a:solidFill>
                  <a:schemeClr val="tx1"/>
                </a:solidFill>
                <a:effectLst/>
                <a:latin typeface="+mn-lt"/>
                <a:ea typeface="+mn-ea"/>
                <a:cs typeface="+mn-cs"/>
              </a:rPr>
              <a:t>نقدر نستفيد من حجم الطلبات الكبير على</a:t>
            </a:r>
            <a:r>
              <a:rPr lang="en-US" sz="1200" kern="1200" dirty="0">
                <a:solidFill>
                  <a:schemeClr val="tx1"/>
                </a:solidFill>
                <a:effectLst/>
                <a:latin typeface="+mn-lt"/>
                <a:ea typeface="+mn-ea"/>
                <a:cs typeface="+mn-cs"/>
              </a:rPr>
              <a:t> Bed Bath Table </a:t>
            </a:r>
            <a:r>
              <a:rPr lang="ar-SA" sz="1200" kern="1200" dirty="0">
                <a:solidFill>
                  <a:schemeClr val="tx1"/>
                </a:solidFill>
                <a:effectLst/>
                <a:latin typeface="+mn-lt"/>
                <a:ea typeface="+mn-ea"/>
                <a:cs typeface="+mn-cs"/>
              </a:rPr>
              <a:t>ونعزز هوامش الربح بعروض</a:t>
            </a:r>
            <a:r>
              <a:rPr lang="en-US" sz="1200" kern="1200" dirty="0">
                <a:solidFill>
                  <a:schemeClr val="tx1"/>
                </a:solidFill>
                <a:effectLst/>
                <a:latin typeface="+mn-lt"/>
                <a:ea typeface="+mn-ea"/>
                <a:cs typeface="+mn-cs"/>
              </a:rPr>
              <a:t> Upselling</a:t>
            </a:r>
            <a:r>
              <a:rPr lang="ar-SA"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وكمان نحافظ على سمعة </a:t>
            </a:r>
            <a:r>
              <a:rPr lang="en-US" sz="1200" kern="1200" dirty="0">
                <a:solidFill>
                  <a:schemeClr val="tx1"/>
                </a:solidFill>
                <a:effectLst/>
                <a:latin typeface="+mn-lt"/>
                <a:ea typeface="+mn-ea"/>
                <a:cs typeface="+mn-cs"/>
              </a:rPr>
              <a:t>CDs &amp; DVDs </a:t>
            </a:r>
            <a:r>
              <a:rPr lang="ar-SA" sz="1200" kern="1200" dirty="0">
                <a:solidFill>
                  <a:schemeClr val="tx1"/>
                </a:solidFill>
                <a:effectLst/>
                <a:latin typeface="+mn-lt"/>
                <a:ea typeface="+mn-ea"/>
                <a:cs typeface="+mn-cs"/>
              </a:rPr>
              <a:t>من خلال</a:t>
            </a:r>
            <a:r>
              <a:rPr lang="en-US" sz="1200" kern="1200" dirty="0">
                <a:solidFill>
                  <a:schemeClr val="tx1"/>
                </a:solidFill>
                <a:effectLst/>
                <a:latin typeface="+mn-lt"/>
                <a:ea typeface="+mn-ea"/>
                <a:cs typeface="+mn-cs"/>
              </a:rPr>
              <a:t> Loyalty Programs."</a:t>
            </a:r>
            <a:endParaRPr lang="ar-EG" sz="1200" kern="1200" dirty="0">
              <a:solidFill>
                <a:schemeClr val="tx1"/>
              </a:solidFill>
              <a:effectLst/>
              <a:latin typeface="+mn-lt"/>
              <a:ea typeface="+mn-ea"/>
              <a:cs typeface="+mn-cs"/>
            </a:endParaRPr>
          </a:p>
          <a:p>
            <a:pPr algn="r" rtl="1"/>
            <a:endParaRPr lang="ar-EG"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SA" sz="1200" kern="1200" dirty="0">
                <a:solidFill>
                  <a:schemeClr val="tx1"/>
                </a:solidFill>
                <a:effectLst/>
                <a:latin typeface="+mn-lt"/>
                <a:ea typeface="+mn-ea"/>
                <a:cs typeface="+mn-cs"/>
              </a:rPr>
              <a:t>لما نعمل</a:t>
            </a:r>
            <a:r>
              <a:rPr lang="en-US" sz="1200" kern="1200" dirty="0">
                <a:solidFill>
                  <a:schemeClr val="tx1"/>
                </a:solidFill>
                <a:effectLst/>
                <a:latin typeface="+mn-lt"/>
                <a:ea typeface="+mn-ea"/>
                <a:cs typeface="+mn-cs"/>
              </a:rPr>
              <a:t> Drill-through </a:t>
            </a:r>
            <a:r>
              <a:rPr lang="ar-SA" sz="1200" kern="1200" dirty="0">
                <a:solidFill>
                  <a:schemeClr val="tx1"/>
                </a:solidFill>
                <a:effectLst/>
                <a:latin typeface="+mn-lt"/>
                <a:ea typeface="+mn-ea"/>
                <a:cs typeface="+mn-cs"/>
              </a:rPr>
              <a:t>من</a:t>
            </a:r>
            <a:r>
              <a:rPr lang="en-US" sz="1200" kern="1200" dirty="0">
                <a:solidFill>
                  <a:schemeClr val="tx1"/>
                </a:solidFill>
                <a:effectLst/>
                <a:latin typeface="+mn-lt"/>
                <a:ea typeface="+mn-ea"/>
                <a:cs typeface="+mn-cs"/>
              </a:rPr>
              <a:t> Computer Category </a:t>
            </a:r>
            <a:r>
              <a:rPr lang="ar-SA" sz="1200" kern="1200" dirty="0">
                <a:solidFill>
                  <a:schemeClr val="tx1"/>
                </a:solidFill>
                <a:effectLst/>
                <a:latin typeface="+mn-lt"/>
                <a:ea typeface="+mn-ea"/>
                <a:cs typeface="+mn-cs"/>
              </a:rPr>
              <a:t>للـ</a:t>
            </a:r>
            <a:r>
              <a:rPr lang="en-US" sz="1200" kern="1200" dirty="0">
                <a:solidFill>
                  <a:schemeClr val="tx1"/>
                </a:solidFill>
                <a:effectLst/>
                <a:latin typeface="+mn-lt"/>
                <a:ea typeface="+mn-ea"/>
                <a:cs typeface="+mn-cs"/>
              </a:rPr>
              <a:t> Brand Apple</a:t>
            </a:r>
            <a:r>
              <a:rPr lang="ar-SA"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بنلاحظ إنها الأعلى في ال</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Revenue </a:t>
            </a:r>
            <a:r>
              <a:rPr lang="ar-SA" sz="1200" kern="1200" dirty="0">
                <a:solidFill>
                  <a:schemeClr val="tx1"/>
                </a:solidFill>
                <a:effectLst/>
                <a:latin typeface="+mn-lt"/>
                <a:ea typeface="+mn-ea"/>
                <a:cs typeface="+mn-cs"/>
              </a:rPr>
              <a:t> داخل ال</a:t>
            </a:r>
            <a:r>
              <a:rPr lang="en-US" sz="1200" kern="1200" dirty="0">
                <a:solidFill>
                  <a:schemeClr val="tx1"/>
                </a:solidFill>
                <a:effectLst/>
                <a:latin typeface="+mn-lt"/>
                <a:ea typeface="+mn-ea"/>
                <a:cs typeface="+mn-cs"/>
              </a:rPr>
              <a:t>category </a:t>
            </a:r>
            <a:r>
              <a:rPr lang="ar-SA" sz="1200" kern="1200" dirty="0">
                <a:solidFill>
                  <a:schemeClr val="tx1"/>
                </a:solidFill>
                <a:effectLst/>
                <a:latin typeface="+mn-lt"/>
                <a:ea typeface="+mn-ea"/>
                <a:cs typeface="+mn-cs"/>
              </a:rPr>
              <a:t> بإجمالي</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revenue</a:t>
            </a:r>
            <a:r>
              <a:rPr lang="ar-SA" sz="1200" kern="1200" dirty="0">
                <a:solidFill>
                  <a:schemeClr val="tx1"/>
                </a:solidFill>
                <a:effectLst/>
                <a:latin typeface="+mn-lt"/>
                <a:ea typeface="+mn-ea"/>
                <a:cs typeface="+mn-cs"/>
              </a:rPr>
              <a:t> 86 ألف و</a:t>
            </a:r>
            <a:r>
              <a:rPr lang="ar-EG" sz="1200" kern="1200" dirty="0">
                <a:solidFill>
                  <a:schemeClr val="tx1"/>
                </a:solidFill>
                <a:effectLst/>
                <a:latin typeface="+mn-lt"/>
                <a:ea typeface="+mn-ea"/>
                <a:cs typeface="+mn-cs"/>
              </a:rPr>
              <a:t> </a:t>
            </a:r>
            <a:r>
              <a:rPr lang="ar-SA" sz="1200" kern="1200" dirty="0">
                <a:solidFill>
                  <a:schemeClr val="tx1"/>
                </a:solidFill>
                <a:effectLst/>
                <a:latin typeface="+mn-lt"/>
                <a:ea typeface="+mn-ea"/>
                <a:cs typeface="+mn-cs"/>
              </a:rPr>
              <a:t>61</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Order</a:t>
            </a:r>
            <a:r>
              <a:rPr lang="ar-SA"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EG" sz="1200" kern="1200" dirty="0">
                <a:solidFill>
                  <a:schemeClr val="tx1"/>
                </a:solidFill>
                <a:effectLst/>
                <a:latin typeface="+mn-lt"/>
                <a:ea typeface="+mn-ea"/>
                <a:cs typeface="+mn-cs"/>
              </a:rPr>
              <a:t>و على الرغم من كده الا ان</a:t>
            </a:r>
            <a:r>
              <a:rPr lang="ar-SA" sz="1200" kern="1200" dirty="0">
                <a:solidFill>
                  <a:schemeClr val="tx1"/>
                </a:solidFill>
                <a:effectLst/>
                <a:latin typeface="+mn-lt"/>
                <a:ea typeface="+mn-ea"/>
                <a:cs typeface="+mn-cs"/>
              </a:rPr>
              <a:t> تقييمها في المركز التالت</a:t>
            </a:r>
            <a:r>
              <a:rPr lang="ar-EG" sz="1200" kern="1200" dirty="0">
                <a:solidFill>
                  <a:schemeClr val="tx1"/>
                </a:solidFill>
                <a:effectLst/>
                <a:latin typeface="+mn-lt"/>
                <a:ea typeface="+mn-ea"/>
                <a:cs typeface="+mn-cs"/>
              </a:rPr>
              <a:t> من ال </a:t>
            </a:r>
            <a:r>
              <a:rPr lang="en-US" sz="1200" kern="1200" dirty="0">
                <a:solidFill>
                  <a:schemeClr val="tx1"/>
                </a:solidFill>
                <a:effectLst/>
                <a:latin typeface="+mn-lt"/>
                <a:ea typeface="+mn-ea"/>
                <a:cs typeface="+mn-cs"/>
              </a:rPr>
              <a:t>customer reviews</a:t>
            </a:r>
            <a:r>
              <a:rPr lang="ar-SA" sz="1200" kern="1200" dirty="0">
                <a:solidFill>
                  <a:schemeClr val="tx1"/>
                </a:solidFill>
                <a:effectLst/>
                <a:latin typeface="+mn-lt"/>
                <a:ea typeface="+mn-ea"/>
                <a:cs typeface="+mn-cs"/>
              </a:rPr>
              <a:t> بمعدل 4.4،</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وده معناه إن تجربة العملاء محتاجة شوية تحسين في ما بعد البيع</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EG" dirty="0"/>
              <a:t>كمان نقدر نعمل </a:t>
            </a:r>
            <a:r>
              <a:rPr lang="en-US" dirty="0"/>
              <a:t>drill through </a:t>
            </a:r>
            <a:r>
              <a:rPr lang="ar-EG" dirty="0"/>
              <a:t> من صفحه ال </a:t>
            </a:r>
            <a:r>
              <a:rPr lang="en-US" dirty="0"/>
              <a:t>brands </a:t>
            </a:r>
            <a:r>
              <a:rPr lang="ar-EG" dirty="0"/>
              <a:t> لصفحه ال </a:t>
            </a:r>
            <a:r>
              <a:rPr lang="en-US" dirty="0"/>
              <a:t>products </a:t>
            </a:r>
            <a:endParaRPr lang="ar-EG" dirty="0"/>
          </a:p>
          <a:p>
            <a:pPr algn="r" rtl="1"/>
            <a:r>
              <a:rPr lang="ar-EG" dirty="0"/>
              <a:t>و لو بصينا على المثال اللي قدامنا هنلاقي ان اعلى </a:t>
            </a:r>
            <a:r>
              <a:rPr lang="en-US" dirty="0"/>
              <a:t>product </a:t>
            </a:r>
            <a:r>
              <a:rPr lang="ar-EG" dirty="0"/>
              <a:t> في ال </a:t>
            </a:r>
            <a:r>
              <a:rPr lang="en-US" dirty="0"/>
              <a:t>apple brand </a:t>
            </a:r>
            <a:endParaRPr lang="ar-EG" dirty="0"/>
          </a:p>
          <a:p>
            <a:pPr algn="r" rtl="1"/>
            <a:r>
              <a:rPr lang="ar-EG" dirty="0"/>
              <a:t>هو </a:t>
            </a:r>
            <a:r>
              <a:rPr lang="en-US" dirty="0"/>
              <a:t>apple desktop pc 369 </a:t>
            </a:r>
            <a:r>
              <a:rPr lang="ar-EG" dirty="0"/>
              <a:t> بإجمالي 35 اوردر و 50 الف </a:t>
            </a:r>
            <a:r>
              <a:rPr lang="en-US" dirty="0"/>
              <a:t>revenue </a:t>
            </a:r>
            <a:endParaRPr lang="ar-EG" dirty="0"/>
          </a:p>
          <a:p>
            <a:pPr algn="r" rtl="1"/>
            <a:r>
              <a:rPr lang="ar-EG" dirty="0"/>
              <a:t>و انه كمان اكتر </a:t>
            </a:r>
            <a:r>
              <a:rPr lang="en-US" dirty="0"/>
              <a:t>product </a:t>
            </a:r>
            <a:r>
              <a:rPr lang="ar-EG" dirty="0"/>
              <a:t> بيتقسط من ال </a:t>
            </a:r>
            <a:r>
              <a:rPr lang="en-US" dirty="0"/>
              <a:t>customers </a:t>
            </a:r>
            <a:endParaRPr lang="ar-EG"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EG" dirty="0"/>
              <a:t>بنروح بعد كده لجزء جديد من الاناليسيز و اللي هو ال </a:t>
            </a:r>
            <a:r>
              <a:rPr lang="en-US" dirty="0"/>
              <a:t>customers </a:t>
            </a:r>
          </a:p>
          <a:p>
            <a:pPr algn="r" rtl="1"/>
            <a:r>
              <a:rPr lang="ar-EG" dirty="0"/>
              <a:t>بنشوف في صفحه ال </a:t>
            </a:r>
            <a:r>
              <a:rPr lang="en-US" dirty="0"/>
              <a:t>customers overview </a:t>
            </a:r>
            <a:r>
              <a:rPr lang="ar-EG" dirty="0"/>
              <a:t> </a:t>
            </a:r>
          </a:p>
          <a:p>
            <a:pPr marL="0" marR="0" lvl="0" indent="0" algn="r" defTabSz="914400" rtl="1" eaLnBrk="1" fontAlgn="auto" latinLnBrk="0" hangingPunct="1">
              <a:lnSpc>
                <a:spcPct val="100000"/>
              </a:lnSpc>
              <a:spcBef>
                <a:spcPts val="0"/>
              </a:spcBef>
              <a:spcAft>
                <a:spcPts val="0"/>
              </a:spcAft>
              <a:buClrTx/>
              <a:buSzTx/>
              <a:buFontTx/>
              <a:buNone/>
              <a:tabLst/>
              <a:defRPr/>
            </a:pPr>
            <a:r>
              <a:rPr lang="ar-EG" sz="1200" kern="1200" dirty="0">
                <a:solidFill>
                  <a:schemeClr val="tx1"/>
                </a:solidFill>
                <a:effectLst/>
                <a:latin typeface="+mn-lt"/>
                <a:ea typeface="+mn-ea"/>
                <a:cs typeface="+mn-cs"/>
              </a:rPr>
              <a:t>ان </a:t>
            </a:r>
            <a:r>
              <a:rPr lang="ar-SA" sz="1200" kern="1200" dirty="0">
                <a:solidFill>
                  <a:schemeClr val="tx1"/>
                </a:solidFill>
                <a:effectLst/>
                <a:latin typeface="+mn-lt"/>
                <a:ea typeface="+mn-ea"/>
                <a:cs typeface="+mn-cs"/>
              </a:rPr>
              <a:t>عدد ال</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customers </a:t>
            </a:r>
            <a:r>
              <a:rPr lang="ar-SA" sz="1200" kern="1200" dirty="0">
                <a:solidFill>
                  <a:schemeClr val="tx1"/>
                </a:solidFill>
                <a:effectLst/>
                <a:latin typeface="+mn-lt"/>
                <a:ea typeface="+mn-ea"/>
                <a:cs typeface="+mn-cs"/>
              </a:rPr>
              <a:t> الكلي حوالي 96 ألف، منهم 96% عملوا</a:t>
            </a:r>
            <a:r>
              <a:rPr lang="en-US" sz="1200" kern="1200" dirty="0">
                <a:solidFill>
                  <a:schemeClr val="tx1"/>
                </a:solidFill>
                <a:effectLst/>
                <a:latin typeface="+mn-lt"/>
                <a:ea typeface="+mn-ea"/>
                <a:cs typeface="+mn-cs"/>
              </a:rPr>
              <a:t> Order </a:t>
            </a:r>
            <a:r>
              <a:rPr lang="ar-SA" sz="1200" kern="1200" dirty="0">
                <a:solidFill>
                  <a:schemeClr val="tx1"/>
                </a:solidFill>
                <a:effectLst/>
                <a:latin typeface="+mn-lt"/>
                <a:ea typeface="+mn-ea"/>
                <a:cs typeface="+mn-cs"/>
              </a:rPr>
              <a:t>واحد فقط</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85 </a:t>
            </a:r>
            <a:r>
              <a:rPr lang="ar-SA" sz="1200" kern="1200" dirty="0">
                <a:solidFill>
                  <a:schemeClr val="tx1"/>
                </a:solidFill>
                <a:effectLst/>
                <a:latin typeface="+mn-lt"/>
                <a:ea typeface="+mn-ea"/>
                <a:cs typeface="+mn-cs"/>
              </a:rPr>
              <a:t>ألف منهم مصنفين كـ</a:t>
            </a:r>
            <a:r>
              <a:rPr lang="en-US" sz="1200" kern="1200" dirty="0">
                <a:solidFill>
                  <a:schemeClr val="tx1"/>
                </a:solidFill>
                <a:effectLst/>
                <a:latin typeface="+mn-lt"/>
                <a:ea typeface="+mn-ea"/>
                <a:cs typeface="+mn-cs"/>
              </a:rPr>
              <a:t> Occasional Buyers </a:t>
            </a:r>
            <a:r>
              <a:rPr lang="ar-SA" sz="1200" kern="1200" dirty="0">
                <a:solidFill>
                  <a:schemeClr val="tx1"/>
                </a:solidFill>
                <a:effectLst/>
                <a:latin typeface="+mn-lt"/>
                <a:ea typeface="+mn-ea"/>
                <a:cs typeface="+mn-cs"/>
              </a:rPr>
              <a:t>ب</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revenue</a:t>
            </a:r>
            <a:r>
              <a:rPr lang="ar-SA" sz="1200" kern="1200" dirty="0">
                <a:solidFill>
                  <a:schemeClr val="tx1"/>
                </a:solidFill>
                <a:effectLst/>
                <a:latin typeface="+mn-lt"/>
                <a:ea typeface="+mn-ea"/>
                <a:cs typeface="+mn-cs"/>
              </a:rPr>
              <a:t> أقل من 300،</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وفيه 24 ألف فوق سن الـ55</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EG" sz="1200" kern="1200" dirty="0">
                <a:solidFill>
                  <a:schemeClr val="tx1"/>
                </a:solidFill>
                <a:effectLst/>
                <a:latin typeface="+mn-lt"/>
                <a:ea typeface="+mn-ea"/>
                <a:cs typeface="+mn-cs"/>
              </a:rPr>
              <a:t>و ان </a:t>
            </a:r>
            <a:r>
              <a:rPr lang="ar-SA" sz="1200" kern="1200" dirty="0">
                <a:solidFill>
                  <a:schemeClr val="tx1"/>
                </a:solidFill>
                <a:effectLst/>
                <a:latin typeface="+mn-lt"/>
                <a:ea typeface="+mn-ea"/>
                <a:cs typeface="+mn-cs"/>
              </a:rPr>
              <a:t>النسبة الأكبر من ال</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customers </a:t>
            </a:r>
            <a:r>
              <a:rPr lang="ar-EG" sz="1200" kern="1200" dirty="0">
                <a:solidFill>
                  <a:schemeClr val="tx1"/>
                </a:solidFill>
                <a:effectLst/>
                <a:latin typeface="+mn-lt"/>
                <a:ea typeface="+mn-ea"/>
                <a:cs typeface="+mn-cs"/>
              </a:rPr>
              <a:t>كانوا </a:t>
            </a:r>
            <a:r>
              <a:rPr lang="en-US" sz="1200" kern="1200" dirty="0">
                <a:solidFill>
                  <a:schemeClr val="tx1"/>
                </a:solidFill>
                <a:effectLst/>
                <a:latin typeface="+mn-lt"/>
                <a:ea typeface="+mn-ea"/>
                <a:cs typeface="+mn-cs"/>
              </a:rPr>
              <a:t> Females</a:t>
            </a:r>
            <a:r>
              <a:rPr lang="ar-EG" sz="1200" kern="1200" dirty="0">
                <a:solidFill>
                  <a:schemeClr val="tx1"/>
                </a:solidFill>
                <a:effectLst/>
                <a:latin typeface="+mn-lt"/>
                <a:ea typeface="+mn-ea"/>
                <a:cs typeface="+mn-cs"/>
              </a:rPr>
              <a:t>و</a:t>
            </a:r>
            <a:r>
              <a:rPr lang="ar-SA" sz="1200" kern="1200" dirty="0">
                <a:solidFill>
                  <a:schemeClr val="tx1"/>
                </a:solidFill>
                <a:effectLst/>
                <a:latin typeface="+mn-lt"/>
                <a:ea typeface="+mn-ea"/>
                <a:cs typeface="+mn-cs"/>
              </a:rPr>
              <a:t> لكن بفارق بسيط جدًا عن الـ</a:t>
            </a:r>
            <a:r>
              <a:rPr lang="en-US" sz="1200" kern="1200" dirty="0">
                <a:solidFill>
                  <a:schemeClr val="tx1"/>
                </a:solidFill>
                <a:effectLst/>
                <a:latin typeface="+mn-lt"/>
                <a:ea typeface="+mn-ea"/>
                <a:cs typeface="+mn-cs"/>
              </a:rPr>
              <a:t> Males."</a:t>
            </a:r>
          </a:p>
          <a:p>
            <a:pPr algn="r" rtl="1"/>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EG" dirty="0"/>
              <a:t>من صفحه ال </a:t>
            </a:r>
            <a:r>
              <a:rPr lang="en-US" dirty="0"/>
              <a:t>customer performance </a:t>
            </a:r>
          </a:p>
          <a:p>
            <a:pPr algn="r" rtl="1"/>
            <a:r>
              <a:rPr lang="ar-EG" sz="1200" kern="1200" dirty="0">
                <a:solidFill>
                  <a:schemeClr val="tx1"/>
                </a:solidFill>
                <a:effectLst/>
                <a:latin typeface="+mn-lt"/>
                <a:ea typeface="+mn-ea"/>
                <a:cs typeface="+mn-cs"/>
              </a:rPr>
              <a:t>ب</a:t>
            </a:r>
            <a:r>
              <a:rPr lang="ar-SA" sz="1200" kern="1200" dirty="0">
                <a:solidFill>
                  <a:schemeClr val="tx1"/>
                </a:solidFill>
                <a:effectLst/>
                <a:latin typeface="+mn-lt"/>
                <a:ea typeface="+mn-ea"/>
                <a:cs typeface="+mn-cs"/>
              </a:rPr>
              <a:t>نقدر نشوف هنا إن ال</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revenue</a:t>
            </a:r>
            <a:r>
              <a:rPr lang="ar-SA" sz="1200" kern="1200" dirty="0">
                <a:solidFill>
                  <a:schemeClr val="tx1"/>
                </a:solidFill>
                <a:effectLst/>
                <a:latin typeface="+mn-lt"/>
                <a:ea typeface="+mn-ea"/>
                <a:cs typeface="+mn-cs"/>
              </a:rPr>
              <a:t> من ال</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female </a:t>
            </a:r>
            <a:r>
              <a:rPr lang="ar-SA" sz="1200" kern="1200" dirty="0">
                <a:solidFill>
                  <a:schemeClr val="tx1"/>
                </a:solidFill>
                <a:effectLst/>
                <a:latin typeface="+mn-lt"/>
                <a:ea typeface="+mn-ea"/>
                <a:cs typeface="+mn-cs"/>
              </a:rPr>
              <a:t> أعلى </a:t>
            </a:r>
            <a:r>
              <a:rPr lang="ar-EG" sz="1200" kern="1200" dirty="0">
                <a:solidFill>
                  <a:schemeClr val="tx1"/>
                </a:solidFill>
                <a:effectLst/>
                <a:latin typeface="+mn-lt"/>
                <a:ea typeface="+mn-ea"/>
                <a:cs typeface="+mn-cs"/>
              </a:rPr>
              <a:t>بنسبه بسيطه</a:t>
            </a:r>
            <a:r>
              <a:rPr lang="ar-SA" sz="1200" kern="1200" dirty="0">
                <a:solidFill>
                  <a:schemeClr val="tx1"/>
                </a:solidFill>
                <a:effectLst/>
                <a:latin typeface="+mn-lt"/>
                <a:ea typeface="+mn-ea"/>
                <a:cs typeface="+mn-cs"/>
              </a:rPr>
              <a:t> من ال</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males </a:t>
            </a:r>
            <a:r>
              <a:rPr lang="ar-SA"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وإن</a:t>
            </a:r>
            <a:r>
              <a:rPr lang="en-US" sz="1200" kern="1200" dirty="0">
                <a:solidFill>
                  <a:schemeClr val="tx1"/>
                </a:solidFill>
                <a:effectLst/>
                <a:latin typeface="+mn-lt"/>
                <a:ea typeface="+mn-ea"/>
                <a:cs typeface="+mn-cs"/>
              </a:rPr>
              <a:t> São Paulo </a:t>
            </a:r>
            <a:r>
              <a:rPr lang="ar-SA" sz="1200" kern="1200" dirty="0">
                <a:solidFill>
                  <a:schemeClr val="tx1"/>
                </a:solidFill>
                <a:effectLst/>
                <a:latin typeface="+mn-lt"/>
                <a:ea typeface="+mn-ea"/>
                <a:cs typeface="+mn-cs"/>
              </a:rPr>
              <a:t>هي ال</a:t>
            </a:r>
            <a:r>
              <a:rPr lang="en-US" sz="1200" kern="1200" dirty="0">
                <a:solidFill>
                  <a:schemeClr val="tx1"/>
                </a:solidFill>
                <a:effectLst/>
                <a:latin typeface="+mn-lt"/>
                <a:ea typeface="+mn-ea"/>
                <a:cs typeface="+mn-cs"/>
              </a:rPr>
              <a:t> state </a:t>
            </a:r>
            <a:r>
              <a:rPr lang="ar-SA" sz="1200" kern="1200" dirty="0">
                <a:solidFill>
                  <a:schemeClr val="tx1"/>
                </a:solidFill>
                <a:effectLst/>
                <a:latin typeface="+mn-lt"/>
                <a:ea typeface="+mn-ea"/>
                <a:cs typeface="+mn-cs"/>
              </a:rPr>
              <a:t> الأعلى من حيث عدد ال</a:t>
            </a:r>
            <a:r>
              <a:rPr lang="en-US" sz="1200" kern="1200" dirty="0">
                <a:solidFill>
                  <a:schemeClr val="tx1"/>
                </a:solidFill>
                <a:effectLst/>
                <a:latin typeface="+mn-lt"/>
                <a:ea typeface="+mn-ea"/>
                <a:cs typeface="+mn-cs"/>
              </a:rPr>
              <a:t> orders .</a:t>
            </a:r>
            <a:br>
              <a:rPr lang="en-US" sz="1200" kern="1200" dirty="0">
                <a:solidFill>
                  <a:schemeClr val="tx1"/>
                </a:solidFill>
                <a:effectLst/>
                <a:latin typeface="+mn-lt"/>
                <a:ea typeface="+mn-ea"/>
                <a:cs typeface="+mn-cs"/>
              </a:rPr>
            </a:br>
            <a:r>
              <a:rPr lang="ar-EG" sz="1200" kern="1200" dirty="0">
                <a:solidFill>
                  <a:schemeClr val="tx1"/>
                </a:solidFill>
                <a:effectLst/>
                <a:latin typeface="+mn-lt"/>
                <a:ea typeface="+mn-ea"/>
                <a:cs typeface="+mn-cs"/>
              </a:rPr>
              <a:t>و ان </a:t>
            </a:r>
            <a:r>
              <a:rPr lang="ar-SA" sz="1200" kern="1200" dirty="0">
                <a:solidFill>
                  <a:schemeClr val="tx1"/>
                </a:solidFill>
                <a:effectLst/>
                <a:latin typeface="+mn-lt"/>
                <a:ea typeface="+mn-ea"/>
                <a:cs typeface="+mn-cs"/>
              </a:rPr>
              <a:t>ال</a:t>
            </a:r>
            <a:r>
              <a:rPr lang="en-US" sz="1200" kern="1200" dirty="0">
                <a:solidFill>
                  <a:schemeClr val="tx1"/>
                </a:solidFill>
                <a:effectLst/>
                <a:latin typeface="+mn-lt"/>
                <a:ea typeface="+mn-ea"/>
                <a:cs typeface="+mn-cs"/>
              </a:rPr>
              <a:t> revenue </a:t>
            </a:r>
            <a:r>
              <a:rPr lang="ar-SA" sz="1200" kern="1200" dirty="0">
                <a:solidFill>
                  <a:schemeClr val="tx1"/>
                </a:solidFill>
                <a:effectLst/>
                <a:latin typeface="+mn-lt"/>
                <a:ea typeface="+mn-ea"/>
                <a:cs typeface="+mn-cs"/>
              </a:rPr>
              <a:t> من الـ</a:t>
            </a:r>
            <a:r>
              <a:rPr lang="en-US" sz="1200" kern="1200" dirty="0">
                <a:solidFill>
                  <a:schemeClr val="tx1"/>
                </a:solidFill>
                <a:effectLst/>
                <a:latin typeface="+mn-lt"/>
                <a:ea typeface="+mn-ea"/>
                <a:cs typeface="+mn-cs"/>
              </a:rPr>
              <a:t> Occasional Buyers </a:t>
            </a:r>
            <a:r>
              <a:rPr lang="ar-SA" sz="1200" kern="1200" dirty="0">
                <a:solidFill>
                  <a:schemeClr val="tx1"/>
                </a:solidFill>
                <a:effectLst/>
                <a:latin typeface="+mn-lt"/>
                <a:ea typeface="+mn-ea"/>
                <a:cs typeface="+mn-cs"/>
              </a:rPr>
              <a:t>وصل لأكتر من 9 مليون،</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وشهر فبراير هو الشهر اللي العملاء بيطلبوا فيه تاني بشكل أكبر</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وده معناه إنه ممكن يكون أفضل توقيت لحملات إعادة الاستهداف</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EG" sz="1200" kern="1200" dirty="0">
                <a:solidFill>
                  <a:schemeClr val="tx1"/>
                </a:solidFill>
                <a:effectLst/>
                <a:latin typeface="+mn-lt"/>
                <a:ea typeface="+mn-ea"/>
                <a:cs typeface="+mn-cs"/>
              </a:rPr>
              <a:t>من صفحه ال </a:t>
            </a:r>
            <a:r>
              <a:rPr lang="en-US" sz="1200" kern="1200" dirty="0">
                <a:solidFill>
                  <a:schemeClr val="tx1"/>
                </a:solidFill>
                <a:effectLst/>
                <a:latin typeface="+mn-lt"/>
                <a:ea typeface="+mn-ea"/>
                <a:cs typeface="+mn-cs"/>
              </a:rPr>
              <a:t>customer payment behavior</a:t>
            </a:r>
            <a:endParaRPr lang="ar-EG" sz="1200" kern="1200" dirty="0">
              <a:solidFill>
                <a:schemeClr val="tx1"/>
              </a:solidFill>
              <a:effectLst/>
              <a:latin typeface="+mn-lt"/>
              <a:ea typeface="+mn-ea"/>
              <a:cs typeface="+mn-cs"/>
            </a:endParaRPr>
          </a:p>
          <a:p>
            <a:pPr algn="r" rtl="1"/>
            <a:r>
              <a:rPr lang="ar-SA" sz="1200" kern="1200" dirty="0">
                <a:solidFill>
                  <a:schemeClr val="tx1"/>
                </a:solidFill>
                <a:effectLst/>
                <a:latin typeface="+mn-lt"/>
                <a:ea typeface="+mn-ea"/>
                <a:cs typeface="+mn-cs"/>
              </a:rPr>
              <a:t>بنلاحظ هنا إن الـ</a:t>
            </a:r>
            <a:r>
              <a:rPr lang="en-US" sz="1200" kern="1200" dirty="0">
                <a:solidFill>
                  <a:schemeClr val="tx1"/>
                </a:solidFill>
                <a:effectLst/>
                <a:latin typeface="+mn-lt"/>
                <a:ea typeface="+mn-ea"/>
                <a:cs typeface="+mn-cs"/>
              </a:rPr>
              <a:t> Credit Card </a:t>
            </a:r>
            <a:r>
              <a:rPr lang="ar-SA" sz="1200" kern="1200" dirty="0">
                <a:solidFill>
                  <a:schemeClr val="tx1"/>
                </a:solidFill>
                <a:effectLst/>
                <a:latin typeface="+mn-lt"/>
                <a:ea typeface="+mn-ea"/>
                <a:cs typeface="+mn-cs"/>
              </a:rPr>
              <a:t>هي </a:t>
            </a:r>
            <a:r>
              <a:rPr lang="ar-EG" sz="1200" kern="1200" dirty="0">
                <a:solidFill>
                  <a:schemeClr val="tx1"/>
                </a:solidFill>
                <a:effectLst/>
                <a:latin typeface="+mn-lt"/>
                <a:ea typeface="+mn-ea"/>
                <a:cs typeface="+mn-cs"/>
              </a:rPr>
              <a:t>اكتر </a:t>
            </a:r>
            <a:r>
              <a:rPr lang="en-US" sz="1200" kern="1200" dirty="0">
                <a:solidFill>
                  <a:schemeClr val="tx1"/>
                </a:solidFill>
                <a:effectLst/>
                <a:latin typeface="+mn-lt"/>
                <a:ea typeface="+mn-ea"/>
                <a:cs typeface="+mn-cs"/>
              </a:rPr>
              <a:t>payment type </a:t>
            </a:r>
            <a:r>
              <a:rPr lang="ar-EG" sz="1200" kern="1200" dirty="0">
                <a:solidFill>
                  <a:schemeClr val="tx1"/>
                </a:solidFill>
                <a:effectLst/>
                <a:latin typeface="+mn-lt"/>
                <a:ea typeface="+mn-ea"/>
                <a:cs typeface="+mn-cs"/>
              </a:rPr>
              <a:t> بيستخدمها ال </a:t>
            </a:r>
            <a:r>
              <a:rPr lang="en-US" sz="1200" kern="1200" dirty="0">
                <a:solidFill>
                  <a:schemeClr val="tx1"/>
                </a:solidFill>
                <a:effectLst/>
                <a:latin typeface="+mn-lt"/>
                <a:ea typeface="+mn-ea"/>
                <a:cs typeface="+mn-cs"/>
              </a:rPr>
              <a:t>Customers </a:t>
            </a:r>
            <a:r>
              <a:rPr lang="ar-SA"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وأعلى</a:t>
            </a:r>
            <a:r>
              <a:rPr lang="en-US" sz="1200" kern="1200" dirty="0">
                <a:solidFill>
                  <a:schemeClr val="tx1"/>
                </a:solidFill>
                <a:effectLst/>
                <a:latin typeface="+mn-lt"/>
                <a:ea typeface="+mn-ea"/>
                <a:cs typeface="+mn-cs"/>
              </a:rPr>
              <a:t> Payment Provider </a:t>
            </a:r>
            <a:r>
              <a:rPr lang="ar-SA" sz="1200" kern="1200" dirty="0">
                <a:solidFill>
                  <a:schemeClr val="tx1"/>
                </a:solidFill>
                <a:effectLst/>
                <a:latin typeface="+mn-lt"/>
                <a:ea typeface="+mn-ea"/>
                <a:cs typeface="+mn-cs"/>
              </a:rPr>
              <a:t>هو</a:t>
            </a:r>
            <a:r>
              <a:rPr lang="en-US" sz="1200" kern="1200" dirty="0">
                <a:solidFill>
                  <a:schemeClr val="tx1"/>
                </a:solidFill>
                <a:effectLst/>
                <a:latin typeface="+mn-lt"/>
                <a:ea typeface="+mn-ea"/>
                <a:cs typeface="+mn-cs"/>
              </a:rPr>
              <a:t> Central Bank of Spain </a:t>
            </a:r>
            <a:r>
              <a:rPr lang="ar-SA" sz="1200" kern="1200" dirty="0">
                <a:solidFill>
                  <a:schemeClr val="tx1"/>
                </a:solidFill>
                <a:effectLst/>
                <a:latin typeface="+mn-lt"/>
                <a:ea typeface="+mn-ea"/>
                <a:cs typeface="+mn-cs"/>
              </a:rPr>
              <a:t>بإجمالي</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revenue </a:t>
            </a:r>
            <a:r>
              <a:rPr lang="ar-SA" sz="1200" kern="1200" dirty="0">
                <a:solidFill>
                  <a:schemeClr val="tx1"/>
                </a:solidFill>
                <a:effectLst/>
                <a:latin typeface="+mn-lt"/>
                <a:ea typeface="+mn-ea"/>
                <a:cs typeface="+mn-cs"/>
              </a:rPr>
              <a:t> 2 مليون</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أما أعلى </a:t>
            </a:r>
            <a:r>
              <a:rPr lang="en-US" sz="1200" kern="1200" dirty="0">
                <a:solidFill>
                  <a:schemeClr val="tx1"/>
                </a:solidFill>
                <a:effectLst/>
                <a:latin typeface="+mn-lt"/>
                <a:ea typeface="+mn-ea"/>
                <a:cs typeface="+mn-cs"/>
              </a:rPr>
              <a:t>customer</a:t>
            </a:r>
            <a:r>
              <a:rPr lang="ar-SA" sz="1200" kern="1200" dirty="0">
                <a:solidFill>
                  <a:schemeClr val="tx1"/>
                </a:solidFill>
                <a:effectLst/>
                <a:latin typeface="+mn-lt"/>
                <a:ea typeface="+mn-ea"/>
                <a:cs typeface="+mn-cs"/>
              </a:rPr>
              <a:t> </a:t>
            </a:r>
            <a:r>
              <a:rPr lang="ar-EG" sz="1200" kern="1200" dirty="0">
                <a:solidFill>
                  <a:schemeClr val="tx1"/>
                </a:solidFill>
                <a:effectLst/>
                <a:latin typeface="+mn-lt"/>
                <a:ea typeface="+mn-ea"/>
                <a:cs typeface="+mn-cs"/>
              </a:rPr>
              <a:t>حققلي</a:t>
            </a:r>
            <a:r>
              <a:rPr lang="en-US" sz="1200" kern="1200" dirty="0">
                <a:solidFill>
                  <a:schemeClr val="tx1"/>
                </a:solidFill>
                <a:effectLst/>
                <a:latin typeface="+mn-lt"/>
                <a:ea typeface="+mn-ea"/>
                <a:cs typeface="+mn-cs"/>
              </a:rPr>
              <a:t>revenue </a:t>
            </a:r>
            <a:r>
              <a:rPr lang="ar-SA" sz="1200" kern="1200" dirty="0">
                <a:solidFill>
                  <a:schemeClr val="tx1"/>
                </a:solidFill>
                <a:effectLst/>
                <a:latin typeface="+mn-lt"/>
                <a:ea typeface="+mn-ea"/>
                <a:cs typeface="+mn-cs"/>
              </a:rPr>
              <a:t> فهو</a:t>
            </a:r>
            <a:r>
              <a:rPr lang="en-US" sz="1200" kern="1200" dirty="0">
                <a:solidFill>
                  <a:schemeClr val="tx1"/>
                </a:solidFill>
                <a:effectLst/>
                <a:latin typeface="+mn-lt"/>
                <a:ea typeface="+mn-ea"/>
                <a:cs typeface="+mn-cs"/>
              </a:rPr>
              <a:t> Anthony Underwood </a:t>
            </a:r>
            <a:r>
              <a:rPr lang="ar-SA" sz="1200" kern="1200" dirty="0">
                <a:solidFill>
                  <a:schemeClr val="tx1"/>
                </a:solidFill>
                <a:effectLst/>
                <a:latin typeface="+mn-lt"/>
                <a:ea typeface="+mn-ea"/>
                <a:cs typeface="+mn-cs"/>
              </a:rPr>
              <a:t>ب</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Total  </a:t>
            </a:r>
            <a:r>
              <a:rPr lang="ar-SA" sz="1200" kern="1200" dirty="0">
                <a:solidFill>
                  <a:schemeClr val="tx1"/>
                </a:solidFill>
                <a:effectLst/>
                <a:latin typeface="+mn-lt"/>
                <a:ea typeface="+mn-ea"/>
                <a:cs typeface="+mn-cs"/>
              </a:rPr>
              <a:t>ـ14 ألف،</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ومتوسط ال</a:t>
            </a:r>
            <a:r>
              <a:rPr lang="en-US" sz="1200" kern="1200" dirty="0">
                <a:solidFill>
                  <a:schemeClr val="tx1"/>
                </a:solidFill>
                <a:effectLst/>
                <a:latin typeface="+mn-lt"/>
                <a:ea typeface="+mn-ea"/>
                <a:cs typeface="+mn-cs"/>
              </a:rPr>
              <a:t> installments </a:t>
            </a:r>
            <a:r>
              <a:rPr lang="ar-SA" sz="1200" kern="1200" dirty="0">
                <a:solidFill>
                  <a:schemeClr val="tx1"/>
                </a:solidFill>
                <a:effectLst/>
                <a:latin typeface="+mn-lt"/>
                <a:ea typeface="+mn-ea"/>
                <a:cs typeface="+mn-cs"/>
              </a:rPr>
              <a:t> في أغلب المعاملات هو 3 </a:t>
            </a:r>
            <a:r>
              <a:rPr lang="en-US" sz="1200" kern="1200" dirty="0">
                <a:solidFill>
                  <a:schemeClr val="tx1"/>
                </a:solidFill>
                <a:effectLst/>
                <a:latin typeface="+mn-lt"/>
                <a:ea typeface="+mn-ea"/>
                <a:cs typeface="+mn-cs"/>
              </a:rPr>
              <a:t>installments."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SA" sz="1200" b="1" kern="1200" dirty="0">
                <a:solidFill>
                  <a:schemeClr val="tx1"/>
                </a:solidFill>
                <a:effectLst/>
                <a:latin typeface="+mn-lt"/>
                <a:ea typeface="+mn-ea"/>
                <a:cs typeface="+mn-cs"/>
              </a:rPr>
              <a:t>صفحة الـ</a:t>
            </a:r>
            <a:r>
              <a:rPr lang="en-US" sz="1200" b="1" kern="1200" dirty="0">
                <a:solidFill>
                  <a:schemeClr val="tx1"/>
                </a:solidFill>
                <a:effectLst/>
                <a:latin typeface="+mn-lt"/>
                <a:ea typeface="+mn-ea"/>
                <a:cs typeface="+mn-cs"/>
              </a:rPr>
              <a:t> Seller Overview:</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الصفحة دي بتوضح مقارنة أداء كل</a:t>
            </a:r>
            <a:r>
              <a:rPr lang="en-US" sz="1200" kern="1200" dirty="0">
                <a:solidFill>
                  <a:schemeClr val="tx1"/>
                </a:solidFill>
                <a:effectLst/>
                <a:latin typeface="+mn-lt"/>
                <a:ea typeface="+mn-ea"/>
                <a:cs typeface="+mn-cs"/>
              </a:rPr>
              <a:t> Seller </a:t>
            </a:r>
            <a:r>
              <a:rPr lang="ar-SA" sz="1200" kern="1200" dirty="0">
                <a:solidFill>
                  <a:schemeClr val="tx1"/>
                </a:solidFill>
                <a:effectLst/>
                <a:latin typeface="+mn-lt"/>
                <a:ea typeface="+mn-ea"/>
                <a:cs typeface="+mn-cs"/>
              </a:rPr>
              <a:t>بال</a:t>
            </a:r>
            <a:r>
              <a:rPr lang="en-US" sz="1200" kern="1200" dirty="0">
                <a:solidFill>
                  <a:schemeClr val="tx1"/>
                </a:solidFill>
                <a:effectLst/>
                <a:latin typeface="+mn-lt"/>
                <a:ea typeface="+mn-ea"/>
                <a:cs typeface="+mn-cs"/>
              </a:rPr>
              <a:t> revenue </a:t>
            </a:r>
            <a:r>
              <a:rPr lang="ar-SA" sz="1200" kern="1200" dirty="0">
                <a:solidFill>
                  <a:schemeClr val="tx1"/>
                </a:solidFill>
                <a:effectLst/>
                <a:latin typeface="+mn-lt"/>
                <a:ea typeface="+mn-ea"/>
                <a:cs typeface="+mn-cs"/>
              </a:rPr>
              <a:t> المتوقع منه</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لو الفرق بال</a:t>
            </a:r>
            <a:r>
              <a:rPr lang="en-US" sz="1200" kern="1200" dirty="0">
                <a:solidFill>
                  <a:schemeClr val="tx1"/>
                </a:solidFill>
                <a:effectLst/>
                <a:latin typeface="+mn-lt"/>
                <a:ea typeface="+mn-ea"/>
                <a:cs typeface="+mn-cs"/>
              </a:rPr>
              <a:t> negative </a:t>
            </a:r>
            <a:r>
              <a:rPr lang="ar-SA" sz="1200" kern="1200" dirty="0">
                <a:solidFill>
                  <a:schemeClr val="tx1"/>
                </a:solidFill>
                <a:effectLst/>
                <a:latin typeface="+mn-lt"/>
                <a:ea typeface="+mn-ea"/>
                <a:cs typeface="+mn-cs"/>
              </a:rPr>
              <a:t>، ده معناه أداء أقل من المتوقع،</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أما بال</a:t>
            </a:r>
            <a:r>
              <a:rPr lang="en-US" sz="1200" kern="1200" dirty="0">
                <a:solidFill>
                  <a:schemeClr val="tx1"/>
                </a:solidFill>
                <a:effectLst/>
                <a:latin typeface="+mn-lt"/>
                <a:ea typeface="+mn-ea"/>
                <a:cs typeface="+mn-cs"/>
              </a:rPr>
              <a:t> positive </a:t>
            </a:r>
            <a:r>
              <a:rPr lang="ar-SA" sz="1200" kern="1200" dirty="0">
                <a:solidFill>
                  <a:schemeClr val="tx1"/>
                </a:solidFill>
                <a:effectLst/>
                <a:latin typeface="+mn-lt"/>
                <a:ea typeface="+mn-ea"/>
                <a:cs typeface="+mn-cs"/>
              </a:rPr>
              <a:t> فده معناه تحقيق أعلى من </a:t>
            </a:r>
            <a:r>
              <a:rPr lang="ar-EG" sz="1200" kern="1200" dirty="0">
                <a:solidFill>
                  <a:schemeClr val="tx1"/>
                </a:solidFill>
                <a:effectLst/>
                <a:latin typeface="+mn-lt"/>
                <a:ea typeface="+mn-ea"/>
                <a:cs typeface="+mn-cs"/>
              </a:rPr>
              <a:t>المتوقع </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ومن الملاحظ إن</a:t>
            </a:r>
            <a:r>
              <a:rPr lang="en-US" sz="1200" kern="1200" dirty="0">
                <a:solidFill>
                  <a:schemeClr val="tx1"/>
                </a:solidFill>
                <a:effectLst/>
                <a:latin typeface="+mn-lt"/>
                <a:ea typeface="+mn-ea"/>
                <a:cs typeface="+mn-cs"/>
              </a:rPr>
              <a:t> Sharon Walton </a:t>
            </a:r>
            <a:r>
              <a:rPr lang="ar-SA" sz="1200" kern="1200" dirty="0">
                <a:solidFill>
                  <a:schemeClr val="tx1"/>
                </a:solidFill>
                <a:effectLst/>
                <a:latin typeface="+mn-lt"/>
                <a:ea typeface="+mn-ea"/>
                <a:cs typeface="+mn-cs"/>
              </a:rPr>
              <a:t>كانت الأعلى في عدد ال</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orders </a:t>
            </a:r>
            <a:r>
              <a:rPr lang="ar-SA"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لكنها مش من</a:t>
            </a:r>
            <a:r>
              <a:rPr lang="ar-EG" sz="1200" kern="1200" dirty="0">
                <a:solidFill>
                  <a:schemeClr val="tx1"/>
                </a:solidFill>
                <a:effectLst/>
                <a:latin typeface="+mn-lt"/>
                <a:ea typeface="+mn-ea"/>
                <a:cs typeface="+mn-cs"/>
              </a:rPr>
              <a:t> ضمن </a:t>
            </a:r>
            <a:r>
              <a:rPr lang="ar-SA" sz="1200" kern="1200" dirty="0">
                <a:solidFill>
                  <a:schemeClr val="tx1"/>
                </a:solidFill>
                <a:effectLst/>
                <a:latin typeface="+mn-lt"/>
                <a:ea typeface="+mn-ea"/>
                <a:cs typeface="+mn-cs"/>
              </a:rPr>
              <a:t> أعلى 7 </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sellers </a:t>
            </a:r>
            <a:r>
              <a:rPr lang="ar-EG" sz="1200" kern="1200" dirty="0">
                <a:solidFill>
                  <a:schemeClr val="tx1"/>
                </a:solidFill>
                <a:effectLst/>
                <a:latin typeface="+mn-lt"/>
                <a:ea typeface="+mn-ea"/>
                <a:cs typeface="+mn-cs"/>
              </a:rPr>
              <a:t> </a:t>
            </a:r>
            <a:r>
              <a:rPr lang="ar-SA" sz="1200" kern="1200" dirty="0">
                <a:solidFill>
                  <a:schemeClr val="tx1"/>
                </a:solidFill>
                <a:effectLst/>
                <a:latin typeface="+mn-lt"/>
                <a:ea typeface="+mn-ea"/>
                <a:cs typeface="+mn-cs"/>
              </a:rPr>
              <a:t>من حيث ال</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revenue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r" rtl="1"/>
            <a:r>
              <a:rPr lang="ar-SA" sz="1200" b="1" kern="1200" dirty="0">
                <a:solidFill>
                  <a:schemeClr val="tx1"/>
                </a:solidFill>
                <a:effectLst/>
                <a:latin typeface="+mn-lt"/>
                <a:ea typeface="+mn-ea"/>
                <a:cs typeface="+mn-cs"/>
              </a:rPr>
              <a:t>صفحة الـ</a:t>
            </a:r>
            <a:r>
              <a:rPr lang="en-US" sz="1200" b="1" kern="1200" dirty="0">
                <a:solidFill>
                  <a:schemeClr val="tx1"/>
                </a:solidFill>
                <a:effectLst/>
                <a:latin typeface="+mn-lt"/>
                <a:ea typeface="+mn-ea"/>
                <a:cs typeface="+mn-cs"/>
              </a:rPr>
              <a:t> Sellers Performance: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"Denise </a:t>
            </a:r>
            <a:r>
              <a:rPr lang="en-US" sz="1200" kern="1200" dirty="0" err="1">
                <a:solidFill>
                  <a:schemeClr val="tx1"/>
                </a:solidFill>
                <a:effectLst/>
                <a:latin typeface="+mn-lt"/>
                <a:ea typeface="+mn-ea"/>
                <a:cs typeface="+mn-cs"/>
              </a:rPr>
              <a:t>Dudly</a:t>
            </a:r>
            <a:r>
              <a:rPr lang="en-US" sz="1200" kern="1200" dirty="0">
                <a:solidFill>
                  <a:schemeClr val="tx1"/>
                </a:solidFill>
                <a:effectLst/>
                <a:latin typeface="+mn-lt"/>
                <a:ea typeface="+mn-ea"/>
                <a:cs typeface="+mn-cs"/>
              </a:rPr>
              <a:t> </a:t>
            </a:r>
            <a:r>
              <a:rPr lang="ar-SA" sz="1200" kern="1200" dirty="0">
                <a:solidFill>
                  <a:schemeClr val="tx1"/>
                </a:solidFill>
                <a:effectLst/>
                <a:latin typeface="+mn-lt"/>
                <a:ea typeface="+mn-ea"/>
                <a:cs typeface="+mn-cs"/>
              </a:rPr>
              <a:t>كانت أعلى</a:t>
            </a:r>
            <a:r>
              <a:rPr lang="en-US" sz="1200" kern="1200" dirty="0">
                <a:solidFill>
                  <a:schemeClr val="tx1"/>
                </a:solidFill>
                <a:effectLst/>
                <a:latin typeface="+mn-lt"/>
                <a:ea typeface="+mn-ea"/>
                <a:cs typeface="+mn-cs"/>
              </a:rPr>
              <a:t> Seller </a:t>
            </a:r>
            <a:r>
              <a:rPr lang="ar-SA" sz="1200" kern="1200" dirty="0">
                <a:solidFill>
                  <a:schemeClr val="tx1"/>
                </a:solidFill>
                <a:effectLst/>
                <a:latin typeface="+mn-lt"/>
                <a:ea typeface="+mn-ea"/>
                <a:cs typeface="+mn-cs"/>
              </a:rPr>
              <a:t>من حيث ال</a:t>
            </a:r>
            <a:r>
              <a:rPr lang="en-US" sz="1200" kern="1200" dirty="0">
                <a:solidFill>
                  <a:schemeClr val="tx1"/>
                </a:solidFill>
                <a:effectLst/>
                <a:latin typeface="+mn-lt"/>
                <a:ea typeface="+mn-ea"/>
                <a:cs typeface="+mn-cs"/>
              </a:rPr>
              <a:t> revenue </a:t>
            </a:r>
            <a:r>
              <a:rPr lang="ar-SA"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a:t>
            </a:r>
            <a:r>
              <a:rPr lang="en-US" sz="1200" kern="1200" dirty="0">
                <a:solidFill>
                  <a:schemeClr val="tx1"/>
                </a:solidFill>
                <a:effectLst/>
                <a:latin typeface="+mn-lt"/>
                <a:ea typeface="+mn-ea"/>
                <a:cs typeface="+mn-cs"/>
              </a:rPr>
              <a:t>Monica Martin </a:t>
            </a:r>
            <a:r>
              <a:rPr lang="ar-SA" sz="1200" kern="1200" dirty="0">
                <a:solidFill>
                  <a:schemeClr val="tx1"/>
                </a:solidFill>
                <a:effectLst/>
                <a:latin typeface="+mn-lt"/>
                <a:ea typeface="+mn-ea"/>
                <a:cs typeface="+mn-cs"/>
              </a:rPr>
              <a:t>كانت الأقل</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أما أكتر</a:t>
            </a:r>
            <a:r>
              <a:rPr lang="en-US" sz="1200" kern="1200" dirty="0">
                <a:solidFill>
                  <a:schemeClr val="tx1"/>
                </a:solidFill>
                <a:effectLst/>
                <a:latin typeface="+mn-lt"/>
                <a:ea typeface="+mn-ea"/>
                <a:cs typeface="+mn-cs"/>
              </a:rPr>
              <a:t> Seller </a:t>
            </a:r>
            <a:r>
              <a:rPr lang="ar-SA" sz="1200" kern="1200" dirty="0">
                <a:solidFill>
                  <a:schemeClr val="tx1"/>
                </a:solidFill>
                <a:effectLst/>
                <a:latin typeface="+mn-lt"/>
                <a:ea typeface="+mn-ea"/>
                <a:cs typeface="+mn-cs"/>
              </a:rPr>
              <a:t>ملتزم بمواعيد ال</a:t>
            </a:r>
            <a:r>
              <a:rPr lang="en-US" sz="1200" kern="1200" dirty="0">
                <a:solidFill>
                  <a:schemeClr val="tx1"/>
                </a:solidFill>
                <a:effectLst/>
                <a:latin typeface="+mn-lt"/>
                <a:ea typeface="+mn-ea"/>
                <a:cs typeface="+mn-cs"/>
              </a:rPr>
              <a:t> shipments </a:t>
            </a:r>
            <a:r>
              <a:rPr lang="ar-SA" sz="1200" kern="1200" dirty="0">
                <a:solidFill>
                  <a:schemeClr val="tx1"/>
                </a:solidFill>
                <a:effectLst/>
                <a:latin typeface="+mn-lt"/>
                <a:ea typeface="+mn-ea"/>
                <a:cs typeface="+mn-cs"/>
              </a:rPr>
              <a:t> فكان</a:t>
            </a:r>
            <a:r>
              <a:rPr lang="en-US" sz="1200" kern="1200" dirty="0">
                <a:solidFill>
                  <a:schemeClr val="tx1"/>
                </a:solidFill>
                <a:effectLst/>
                <a:latin typeface="+mn-lt"/>
                <a:ea typeface="+mn-ea"/>
                <a:cs typeface="+mn-cs"/>
              </a:rPr>
              <a:t> Terry Ramsy.</a:t>
            </a:r>
            <a:br>
              <a:rPr lang="en-US" sz="1200" kern="1200" dirty="0">
                <a:solidFill>
                  <a:schemeClr val="tx1"/>
                </a:solidFill>
                <a:effectLst/>
                <a:latin typeface="+mn-lt"/>
                <a:ea typeface="+mn-ea"/>
                <a:cs typeface="+mn-cs"/>
              </a:rPr>
            </a:br>
            <a:r>
              <a:rPr lang="ar-EG" sz="1200" kern="1200" dirty="0">
                <a:solidFill>
                  <a:schemeClr val="tx1"/>
                </a:solidFill>
                <a:effectLst/>
                <a:latin typeface="+mn-lt"/>
                <a:ea typeface="+mn-ea"/>
                <a:cs typeface="+mn-cs"/>
              </a:rPr>
              <a:t>و ان </a:t>
            </a:r>
            <a:r>
              <a:rPr lang="ar-SA" sz="1200" kern="1200" dirty="0">
                <a:solidFill>
                  <a:schemeClr val="tx1"/>
                </a:solidFill>
                <a:effectLst/>
                <a:latin typeface="+mn-lt"/>
                <a:ea typeface="+mn-ea"/>
                <a:cs typeface="+mn-cs"/>
              </a:rPr>
              <a:t>الـ</a:t>
            </a:r>
            <a:r>
              <a:rPr lang="en-US" sz="1200" kern="1200" dirty="0">
                <a:solidFill>
                  <a:schemeClr val="tx1"/>
                </a:solidFill>
                <a:effectLst/>
                <a:latin typeface="+mn-lt"/>
                <a:ea typeface="+mn-ea"/>
                <a:cs typeface="+mn-cs"/>
              </a:rPr>
              <a:t> Female Sellers </a:t>
            </a:r>
            <a:r>
              <a:rPr lang="ar-SA" sz="1200" kern="1200" dirty="0">
                <a:solidFill>
                  <a:schemeClr val="tx1"/>
                </a:solidFill>
                <a:effectLst/>
                <a:latin typeface="+mn-lt"/>
                <a:ea typeface="+mn-ea"/>
                <a:cs typeface="+mn-cs"/>
              </a:rPr>
              <a:t>عمومًا أكثر التزامًا</a:t>
            </a:r>
            <a:r>
              <a:rPr lang="ar-EG" sz="1200" kern="1200" dirty="0">
                <a:solidFill>
                  <a:schemeClr val="tx1"/>
                </a:solidFill>
                <a:effectLst/>
                <a:latin typeface="+mn-lt"/>
                <a:ea typeface="+mn-ea"/>
                <a:cs typeface="+mn-cs"/>
              </a:rPr>
              <a:t> بال </a:t>
            </a:r>
            <a:r>
              <a:rPr lang="en-US" sz="1200" kern="1200" dirty="0">
                <a:solidFill>
                  <a:schemeClr val="tx1"/>
                </a:solidFill>
                <a:effectLst/>
                <a:latin typeface="+mn-lt"/>
                <a:ea typeface="+mn-ea"/>
                <a:cs typeface="+mn-cs"/>
              </a:rPr>
              <a:t>shipping time </a:t>
            </a:r>
            <a:r>
              <a:rPr lang="ar-SA" sz="1200" kern="1200" dirty="0">
                <a:solidFill>
                  <a:schemeClr val="tx1"/>
                </a:solidFill>
                <a:effectLst/>
                <a:latin typeface="+mn-lt"/>
                <a:ea typeface="+mn-ea"/>
                <a:cs typeface="+mn-cs"/>
              </a:rPr>
              <a:t> من الـ</a:t>
            </a:r>
            <a:r>
              <a:rPr lang="en-US" sz="1200" kern="1200" dirty="0">
                <a:solidFill>
                  <a:schemeClr val="tx1"/>
                </a:solidFill>
                <a:effectLst/>
                <a:latin typeface="+mn-lt"/>
                <a:ea typeface="+mn-ea"/>
                <a:cs typeface="+mn-cs"/>
              </a:rPr>
              <a:t> Males</a:t>
            </a:r>
            <a:r>
              <a:rPr lang="ar-SA"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وأعلى معدل تأخير حصل في أكتوبر 2016 بإجمالي 37</a:t>
            </a:r>
            <a:r>
              <a:rPr lang="en-US" sz="1200" kern="1200" dirty="0">
                <a:solidFill>
                  <a:schemeClr val="tx1"/>
                </a:solidFill>
                <a:effectLst/>
                <a:latin typeface="+mn-lt"/>
                <a:ea typeface="+mn-ea"/>
                <a:cs typeface="+mn-cs"/>
              </a:rPr>
              <a:t> Shipment."</a:t>
            </a:r>
          </a:p>
          <a:p>
            <a:pPr algn="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ar-EG" sz="1200" b="1" kern="1200" dirty="0">
                <a:solidFill>
                  <a:schemeClr val="tx1"/>
                </a:solidFill>
                <a:effectLst/>
                <a:latin typeface="+mn-lt"/>
                <a:ea typeface="+mn-ea"/>
                <a:cs typeface="+mn-cs"/>
              </a:rPr>
              <a:t>في </a:t>
            </a:r>
            <a:r>
              <a:rPr lang="ar-SA" sz="1200" b="1" kern="1200" dirty="0">
                <a:solidFill>
                  <a:schemeClr val="tx1"/>
                </a:solidFill>
                <a:effectLst/>
                <a:latin typeface="+mn-lt"/>
                <a:ea typeface="+mn-ea"/>
                <a:cs typeface="+mn-cs"/>
              </a:rPr>
              <a:t>صفحة الـ</a:t>
            </a:r>
            <a:r>
              <a:rPr lang="en-US" sz="1200" b="1" kern="1200" dirty="0">
                <a:solidFill>
                  <a:schemeClr val="tx1"/>
                </a:solidFill>
                <a:effectLst/>
                <a:latin typeface="+mn-lt"/>
                <a:ea typeface="+mn-ea"/>
                <a:cs typeface="+mn-cs"/>
              </a:rPr>
              <a:t> Order Fulfillment &amp; Delivery:</a:t>
            </a:r>
            <a:endParaRPr lang="ar-EG" sz="1200" b="1"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EG" sz="1200" kern="1200" dirty="0">
                <a:solidFill>
                  <a:schemeClr val="tx1"/>
                </a:solidFill>
                <a:effectLst/>
                <a:latin typeface="+mn-lt"/>
                <a:ea typeface="+mn-ea"/>
                <a:cs typeface="+mn-cs"/>
              </a:rPr>
              <a:t>بنشوف ان </a:t>
            </a:r>
            <a:r>
              <a:rPr lang="en-US" sz="1200" kern="1200" dirty="0">
                <a:solidFill>
                  <a:schemeClr val="tx1"/>
                </a:solidFill>
                <a:effectLst/>
                <a:latin typeface="+mn-lt"/>
                <a:ea typeface="+mn-ea"/>
                <a:cs typeface="+mn-cs"/>
              </a:rPr>
              <a:t>97% </a:t>
            </a:r>
            <a:r>
              <a:rPr lang="ar-SA" sz="1200" kern="1200" dirty="0">
                <a:solidFill>
                  <a:schemeClr val="tx1"/>
                </a:solidFill>
                <a:effectLst/>
                <a:latin typeface="+mn-lt"/>
                <a:ea typeface="+mn-ea"/>
                <a:cs typeface="+mn-cs"/>
              </a:rPr>
              <a:t>من ال</a:t>
            </a:r>
            <a:r>
              <a:rPr lang="ar-EG"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orders </a:t>
            </a:r>
            <a:r>
              <a:rPr lang="ar-SA" sz="1200" kern="1200" dirty="0">
                <a:solidFill>
                  <a:schemeClr val="tx1"/>
                </a:solidFill>
                <a:effectLst/>
                <a:latin typeface="+mn-lt"/>
                <a:ea typeface="+mn-ea"/>
                <a:cs typeface="+mn-cs"/>
              </a:rPr>
              <a:t> </a:t>
            </a:r>
            <a:r>
              <a:rPr lang="ar-EG" sz="1200" kern="1200" dirty="0">
                <a:solidFill>
                  <a:schemeClr val="tx1"/>
                </a:solidFill>
                <a:effectLst/>
                <a:latin typeface="+mn-lt"/>
                <a:ea typeface="+mn-ea"/>
                <a:cs typeface="+mn-cs"/>
              </a:rPr>
              <a:t>حصلها </a:t>
            </a:r>
            <a:r>
              <a:rPr lang="en-US" sz="1200" kern="1200" dirty="0">
                <a:solidFill>
                  <a:schemeClr val="tx1"/>
                </a:solidFill>
                <a:effectLst/>
                <a:latin typeface="+mn-lt"/>
                <a:ea typeface="+mn-ea"/>
                <a:cs typeface="+mn-cs"/>
              </a:rPr>
              <a:t>delivery </a:t>
            </a:r>
            <a:r>
              <a:rPr lang="ar-SA"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ar-SA" sz="1200" kern="1200" dirty="0">
                <a:solidFill>
                  <a:schemeClr val="tx1"/>
                </a:solidFill>
                <a:effectLst/>
                <a:latin typeface="+mn-lt"/>
                <a:ea typeface="+mn-ea"/>
                <a:cs typeface="+mn-cs"/>
              </a:rPr>
              <a:t>ومن أكتر من 112 ألف</a:t>
            </a:r>
            <a:r>
              <a:rPr lang="en-US" sz="1200" kern="1200" dirty="0">
                <a:solidFill>
                  <a:schemeClr val="tx1"/>
                </a:solidFill>
                <a:effectLst/>
                <a:latin typeface="+mn-lt"/>
                <a:ea typeface="+mn-ea"/>
                <a:cs typeface="+mn-cs"/>
              </a:rPr>
              <a:t> Shipment</a:t>
            </a:r>
            <a:r>
              <a:rPr lang="ar-SA" sz="1200" kern="1200" dirty="0">
                <a:solidFill>
                  <a:schemeClr val="tx1"/>
                </a:solidFill>
                <a:effectLst/>
                <a:latin typeface="+mn-lt"/>
                <a:ea typeface="+mn-ea"/>
                <a:cs typeface="+mn-cs"/>
              </a:rPr>
              <a:t>، 101 ألف وصلوا </a:t>
            </a:r>
            <a:r>
              <a:rPr lang="en-US" sz="1200" kern="1200" dirty="0">
                <a:solidFill>
                  <a:schemeClr val="tx1"/>
                </a:solidFill>
                <a:effectLst/>
                <a:latin typeface="+mn-lt"/>
                <a:ea typeface="+mn-ea"/>
                <a:cs typeface="+mn-cs"/>
              </a:rPr>
              <a:t>on time .</a:t>
            </a:r>
            <a:br>
              <a:rPr lang="en-US" sz="1200" kern="1200" dirty="0">
                <a:solidFill>
                  <a:schemeClr val="tx1"/>
                </a:solidFill>
                <a:effectLst/>
                <a:latin typeface="+mn-lt"/>
                <a:ea typeface="+mn-ea"/>
                <a:cs typeface="+mn-cs"/>
              </a:rPr>
            </a:br>
            <a:r>
              <a:rPr lang="ar-EG" sz="1200" kern="1200" dirty="0">
                <a:solidFill>
                  <a:schemeClr val="tx1"/>
                </a:solidFill>
                <a:effectLst/>
                <a:latin typeface="+mn-lt"/>
                <a:ea typeface="+mn-ea"/>
                <a:cs typeface="+mn-cs"/>
              </a:rPr>
              <a:t>و ان </a:t>
            </a:r>
            <a:r>
              <a:rPr lang="ar-SA" sz="1200" kern="1200" dirty="0">
                <a:solidFill>
                  <a:schemeClr val="tx1"/>
                </a:solidFill>
                <a:effectLst/>
                <a:latin typeface="+mn-lt"/>
                <a:ea typeface="+mn-ea"/>
                <a:cs typeface="+mn-cs"/>
              </a:rPr>
              <a:t>أطول فترة توصيل كانت 55 يوم في سبتمبر 2016</a:t>
            </a:r>
            <a:r>
              <a:rPr lang="en-US" sz="1200" kern="1200" dirty="0">
                <a:solidFill>
                  <a:schemeClr val="tx1"/>
                </a:solidFill>
                <a:effectLst/>
                <a:latin typeface="+mn-lt"/>
                <a:ea typeface="+mn-ea"/>
                <a:cs typeface="+mn-cs"/>
              </a:rPr>
              <a:t>."</a:t>
            </a:r>
          </a:p>
          <a:p>
            <a:pPr algn="r" rtl="1"/>
            <a:endParaRPr lang="ar-EG" dirty="0"/>
          </a:p>
          <a:p>
            <a:pPr algn="r" rtl="1"/>
            <a:r>
              <a:rPr lang="en-US" sz="1200" kern="1200" dirty="0">
                <a:solidFill>
                  <a:schemeClr val="tx1"/>
                </a:solidFill>
                <a:effectLst/>
                <a:latin typeface="+mn-lt"/>
                <a:ea typeface="+mn-ea"/>
                <a:cs typeface="+mn-cs"/>
              </a:rPr>
              <a:t>"</a:t>
            </a:r>
            <a:r>
              <a:rPr lang="ar-SA" sz="1200" kern="1200" dirty="0">
                <a:solidFill>
                  <a:schemeClr val="tx1"/>
                </a:solidFill>
                <a:effectLst/>
                <a:latin typeface="+mn-lt"/>
                <a:ea typeface="+mn-ea"/>
                <a:cs typeface="+mn-cs"/>
              </a:rPr>
              <a:t>وبكده نكون غطينا الجزء الخاص </a:t>
            </a:r>
            <a:r>
              <a:rPr lang="ar-EG" sz="1200" kern="1200" dirty="0">
                <a:solidFill>
                  <a:schemeClr val="tx1"/>
                </a:solidFill>
                <a:effectLst/>
                <a:latin typeface="+mn-lt"/>
                <a:ea typeface="+mn-ea"/>
                <a:cs typeface="+mn-cs"/>
              </a:rPr>
              <a:t>ب</a:t>
            </a:r>
            <a:r>
              <a:rPr lang="ar-SA" sz="1200" kern="1200" dirty="0">
                <a:solidFill>
                  <a:schemeClr val="tx1"/>
                </a:solidFill>
                <a:effectLst/>
                <a:latin typeface="+mn-lt"/>
                <a:ea typeface="+mn-ea"/>
                <a:cs typeface="+mn-cs"/>
              </a:rPr>
              <a:t>أداء المنصة من الزاوية التشغيلية والمالية</a:t>
            </a:r>
            <a:endParaRPr lang="ar-EG" sz="1200" kern="1200" dirty="0">
              <a:solidFill>
                <a:schemeClr val="tx1"/>
              </a:solidFill>
              <a:effectLst/>
              <a:latin typeface="+mn-lt"/>
              <a:ea typeface="+mn-ea"/>
              <a:cs typeface="+mn-cs"/>
            </a:endParaRPr>
          </a:p>
          <a:p>
            <a:pPr algn="r" rtl="1"/>
            <a:r>
              <a:rPr lang="ar-EG" sz="1200" kern="1200" dirty="0">
                <a:solidFill>
                  <a:schemeClr val="tx1"/>
                </a:solidFill>
                <a:effectLst/>
                <a:latin typeface="+mn-lt"/>
                <a:ea typeface="+mn-ea"/>
                <a:cs typeface="+mn-cs"/>
              </a:rPr>
              <a:t>و دلوقتي هتكمل معانا ال </a:t>
            </a:r>
            <a:r>
              <a:rPr lang="en-US" sz="1200" kern="1200" dirty="0">
                <a:solidFill>
                  <a:schemeClr val="tx1"/>
                </a:solidFill>
                <a:effectLst/>
                <a:latin typeface="+mn-lt"/>
                <a:ea typeface="+mn-ea"/>
                <a:cs typeface="+mn-cs"/>
              </a:rPr>
              <a:t>time &amp; marketing analysis </a:t>
            </a:r>
            <a:r>
              <a:rPr lang="ar-EG" sz="1200" kern="1200">
                <a:solidFill>
                  <a:schemeClr val="tx1"/>
                </a:solidFill>
                <a:effectLst/>
                <a:latin typeface="+mn-lt"/>
                <a:ea typeface="+mn-ea"/>
                <a:cs typeface="+mn-cs"/>
              </a:rPr>
              <a:t> البشمهندسه ريئال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5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5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5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5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lide 5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lide 6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lide 6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lide 6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lide 6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2F415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40.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4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61.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6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32696"/>
          </a:xfrm>
          <a:prstGeom prst="rect">
            <a:avLst/>
          </a:prstGeom>
        </p:spPr>
      </p:pic>
      <p:sp>
        <p:nvSpPr>
          <p:cNvPr id="3" name="Text 0"/>
          <p:cNvSpPr/>
          <p:nvPr/>
        </p:nvSpPr>
        <p:spPr>
          <a:xfrm>
            <a:off x="721637" y="566976"/>
            <a:ext cx="8358195" cy="5155406"/>
          </a:xfrm>
          <a:prstGeom prst="rect">
            <a:avLst/>
          </a:prstGeom>
          <a:noFill/>
          <a:ln/>
        </p:spPr>
        <p:txBody>
          <a:bodyPr wrap="square" lIns="0" tIns="0" rIns="0" bIns="0" rtlCol="0" anchor="t"/>
          <a:lstStyle/>
          <a:p>
            <a:pPr marL="0" indent="0" algn="l">
              <a:lnSpc>
                <a:spcPts val="10100"/>
              </a:lnSpc>
              <a:buNone/>
            </a:pPr>
            <a:r>
              <a:rPr lang="en-US" sz="8100" dirty="0">
                <a:solidFill>
                  <a:srgbClr val="F5F6F8"/>
                </a:solidFill>
                <a:latin typeface="Corben" pitchFamily="34" charset="0"/>
                <a:ea typeface="Corben" pitchFamily="34" charset="-122"/>
                <a:cs typeface="Corben" pitchFamily="34" charset="-120"/>
              </a:rPr>
              <a:t>End-to-End Business Intelligence Project</a:t>
            </a:r>
            <a:endParaRPr lang="en-US" sz="8100" dirty="0"/>
          </a:p>
        </p:txBody>
      </p:sp>
      <p:sp>
        <p:nvSpPr>
          <p:cNvPr id="4" name="Text 1"/>
          <p:cNvSpPr/>
          <p:nvPr/>
        </p:nvSpPr>
        <p:spPr>
          <a:xfrm>
            <a:off x="721638" y="6031587"/>
            <a:ext cx="7700724" cy="412433"/>
          </a:xfrm>
          <a:prstGeom prst="rect">
            <a:avLst/>
          </a:prstGeom>
          <a:noFill/>
          <a:ln/>
        </p:spPr>
        <p:txBody>
          <a:bodyPr wrap="none" lIns="0" tIns="0" rIns="0" bIns="0" rtlCol="0" anchor="t"/>
          <a:lstStyle/>
          <a:p>
            <a:pPr marL="0" indent="0" algn="l">
              <a:lnSpc>
                <a:spcPts val="3200"/>
              </a:lnSpc>
              <a:buNone/>
            </a:pPr>
            <a:r>
              <a:rPr lang="en-US" sz="2000" dirty="0">
                <a:solidFill>
                  <a:srgbClr val="F5F6F8"/>
                </a:solidFill>
                <a:latin typeface="Nobile" pitchFamily="34" charset="0"/>
                <a:ea typeface="Nobile" pitchFamily="34" charset="-122"/>
                <a:cs typeface="Nobile" pitchFamily="34" charset="-120"/>
              </a:rPr>
              <a:t>From Data Base creation to Power BI &amp; AI Analytics</a:t>
            </a:r>
            <a:endParaRPr lang="en-US" sz="2000" dirty="0"/>
          </a:p>
        </p:txBody>
      </p:sp>
      <p:sp>
        <p:nvSpPr>
          <p:cNvPr id="5" name="Text 2"/>
          <p:cNvSpPr/>
          <p:nvPr/>
        </p:nvSpPr>
        <p:spPr>
          <a:xfrm>
            <a:off x="721638" y="6675953"/>
            <a:ext cx="7700724" cy="989767"/>
          </a:xfrm>
          <a:prstGeom prst="rect">
            <a:avLst/>
          </a:prstGeom>
          <a:noFill/>
          <a:ln/>
        </p:spPr>
        <p:txBody>
          <a:bodyPr wrap="square" lIns="0" tIns="0" rIns="0" bIns="0" rtlCol="0" anchor="t"/>
          <a:lstStyle/>
          <a:p>
            <a:pPr marL="0" indent="0" algn="l">
              <a:lnSpc>
                <a:spcPts val="2550"/>
              </a:lnSpc>
              <a:buNone/>
            </a:pPr>
            <a:r>
              <a:rPr lang="en-US" sz="1600" dirty="0">
                <a:solidFill>
                  <a:srgbClr val="F5F6F8"/>
                </a:solidFill>
                <a:latin typeface="Nobile" pitchFamily="34" charset="0"/>
                <a:ea typeface="Nobile" pitchFamily="34" charset="-122"/>
                <a:cs typeface="Nobile" pitchFamily="34" charset="-120"/>
              </a:rPr>
              <a:t>A comprehensive transformation initiative integrating data design, warehousing, visualization, and artificial intelligence to drive enterprise decision-making.</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4014" y="538282"/>
            <a:ext cx="6945392" cy="610791"/>
          </a:xfrm>
          <a:prstGeom prst="rect">
            <a:avLst/>
          </a:prstGeom>
          <a:noFill/>
          <a:ln/>
        </p:spPr>
        <p:txBody>
          <a:bodyPr wrap="none" lIns="0" tIns="0" rIns="0" bIns="0" rtlCol="0" anchor="t"/>
          <a:lstStyle/>
          <a:p>
            <a:pPr marL="0" indent="0" algn="l">
              <a:lnSpc>
                <a:spcPts val="4800"/>
              </a:lnSpc>
              <a:buNone/>
            </a:pPr>
            <a:r>
              <a:rPr lang="en-US" sz="4000" dirty="0">
                <a:solidFill>
                  <a:srgbClr val="F5F6F8"/>
                </a:solidFill>
                <a:latin typeface="Corben" pitchFamily="34" charset="0"/>
                <a:ea typeface="Corben" pitchFamily="34" charset="-122"/>
                <a:cs typeface="Corben" pitchFamily="34" charset="-120"/>
              </a:rPr>
              <a:t>Data Validation &amp; Enrichment</a:t>
            </a:r>
            <a:endParaRPr lang="en-US" sz="4000" dirty="0"/>
          </a:p>
        </p:txBody>
      </p:sp>
      <p:pic>
        <p:nvPicPr>
          <p:cNvPr id="3" name="Image 0" descr="preencoded.png"/>
          <p:cNvPicPr>
            <a:picLocks noChangeAspect="1"/>
          </p:cNvPicPr>
          <p:nvPr/>
        </p:nvPicPr>
        <p:blipFill>
          <a:blip r:embed="rId3"/>
          <a:srcRect t="15684"/>
          <a:stretch>
            <a:fillRect/>
          </a:stretch>
        </p:blipFill>
        <p:spPr>
          <a:xfrm>
            <a:off x="1512735" y="1188596"/>
            <a:ext cx="11604929" cy="6613883"/>
          </a:xfrm>
          <a:prstGeom prst="rect">
            <a:avLst/>
          </a:prstGeom>
        </p:spPr>
      </p:pic>
      <p:sp>
        <p:nvSpPr>
          <p:cNvPr id="4" name="Rectangle 3">
            <a:extLst>
              <a:ext uri="{FF2B5EF4-FFF2-40B4-BE49-F238E27FC236}">
                <a16:creationId xmlns:a16="http://schemas.microsoft.com/office/drawing/2014/main" id="{13C9F58C-A21C-6664-8ABF-033FB00E89B3}"/>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DFA28C-7870-1FBC-CFD5-4E2B2E04045F}"/>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42461" y="505539"/>
            <a:ext cx="6139815" cy="573643"/>
          </a:xfrm>
          <a:prstGeom prst="rect">
            <a:avLst/>
          </a:prstGeom>
          <a:noFill/>
          <a:ln/>
        </p:spPr>
        <p:txBody>
          <a:bodyPr wrap="none" lIns="0" tIns="0" rIns="0" bIns="0" rtlCol="0" anchor="t"/>
          <a:lstStyle/>
          <a:p>
            <a:pPr marL="0" indent="0" algn="l">
              <a:lnSpc>
                <a:spcPts val="4500"/>
              </a:lnSpc>
              <a:buNone/>
            </a:pPr>
            <a:r>
              <a:rPr lang="en-US" sz="4000" dirty="0">
                <a:solidFill>
                  <a:srgbClr val="F5F6F8"/>
                </a:solidFill>
                <a:latin typeface="Corben" pitchFamily="34" charset="0"/>
                <a:ea typeface="Corben" pitchFamily="34" charset="-122"/>
                <a:cs typeface="Corben" pitchFamily="34" charset="-120"/>
              </a:rPr>
              <a:t>Primary Key Integrity Check</a:t>
            </a:r>
            <a:endParaRPr lang="en-US" sz="4000" dirty="0"/>
          </a:p>
        </p:txBody>
      </p:sp>
      <p:pic>
        <p:nvPicPr>
          <p:cNvPr id="3" name="Image 0" descr="preencoded.png"/>
          <p:cNvPicPr>
            <a:picLocks noChangeAspect="1"/>
          </p:cNvPicPr>
          <p:nvPr/>
        </p:nvPicPr>
        <p:blipFill>
          <a:blip r:embed="rId3"/>
          <a:srcRect l="5966" t="15037" r="4016" b="5554"/>
          <a:stretch>
            <a:fillRect/>
          </a:stretch>
        </p:blipFill>
        <p:spPr>
          <a:xfrm>
            <a:off x="1820778" y="1560194"/>
            <a:ext cx="10988843" cy="616386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6E7FD4-8282-3BBF-C7A4-C0ECD82F6305}"/>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17220" y="486370"/>
            <a:ext cx="4923711" cy="551021"/>
          </a:xfrm>
          <a:prstGeom prst="rect">
            <a:avLst/>
          </a:prstGeom>
          <a:noFill/>
          <a:ln/>
        </p:spPr>
        <p:txBody>
          <a:bodyPr wrap="none" lIns="0" tIns="0" rIns="0" bIns="0" rtlCol="0" anchor="t"/>
          <a:lstStyle/>
          <a:p>
            <a:pPr marL="0" indent="0" algn="l">
              <a:lnSpc>
                <a:spcPts val="4300"/>
              </a:lnSpc>
              <a:buNone/>
            </a:pPr>
            <a:r>
              <a:rPr lang="en-US" sz="4000" dirty="0">
                <a:solidFill>
                  <a:srgbClr val="F5F6F8"/>
                </a:solidFill>
                <a:latin typeface="Corben" pitchFamily="34" charset="0"/>
                <a:ea typeface="Corben" pitchFamily="34" charset="-122"/>
                <a:cs typeface="Corben" pitchFamily="34" charset="-120"/>
              </a:rPr>
              <a:t>Cardinality Verification</a:t>
            </a:r>
            <a:endParaRPr lang="en-US" sz="4000" dirty="0"/>
          </a:p>
        </p:txBody>
      </p:sp>
      <p:pic>
        <p:nvPicPr>
          <p:cNvPr id="3" name="Image 0" descr="preencoded.png"/>
          <p:cNvPicPr>
            <a:picLocks noChangeAspect="1"/>
          </p:cNvPicPr>
          <p:nvPr/>
        </p:nvPicPr>
        <p:blipFill>
          <a:blip r:embed="rId3"/>
          <a:stretch>
            <a:fillRect/>
          </a:stretch>
        </p:blipFill>
        <p:spPr>
          <a:xfrm>
            <a:off x="2752619" y="1055837"/>
            <a:ext cx="9125162" cy="67466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489DCD-8D12-126D-0809-CB9D9304D509}"/>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440864" y="642028"/>
            <a:ext cx="8826698" cy="708779"/>
          </a:xfrm>
          <a:prstGeom prst="rect">
            <a:avLst/>
          </a:prstGeom>
          <a:noFill/>
          <a:ln/>
        </p:spPr>
        <p:txBody>
          <a:bodyPr wrap="non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Data Generation and Enrichment</a:t>
            </a:r>
            <a:endParaRPr lang="en-US" sz="4000" dirty="0"/>
          </a:p>
        </p:txBody>
      </p:sp>
      <p:sp>
        <p:nvSpPr>
          <p:cNvPr id="3" name="Text 1"/>
          <p:cNvSpPr/>
          <p:nvPr/>
        </p:nvSpPr>
        <p:spPr>
          <a:xfrm>
            <a:off x="793790" y="1901428"/>
            <a:ext cx="651652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2468404"/>
            <a:ext cx="651652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5" name="Image 0" descr="preencoded.png"/>
          <p:cNvPicPr>
            <a:picLocks noChangeAspect="1"/>
          </p:cNvPicPr>
          <p:nvPr/>
        </p:nvPicPr>
        <p:blipFill>
          <a:blip r:embed="rId3"/>
          <a:stretch>
            <a:fillRect/>
          </a:stretch>
        </p:blipFill>
        <p:spPr>
          <a:xfrm>
            <a:off x="136780" y="2468404"/>
            <a:ext cx="7782450" cy="4387095"/>
          </a:xfrm>
          <a:prstGeom prst="rect">
            <a:avLst/>
          </a:prstGeom>
        </p:spPr>
      </p:pic>
      <p:sp>
        <p:nvSpPr>
          <p:cNvPr id="6" name="Text 3"/>
          <p:cNvSpPr/>
          <p:nvPr/>
        </p:nvSpPr>
        <p:spPr>
          <a:xfrm>
            <a:off x="793790" y="7014210"/>
            <a:ext cx="651652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7" name="Image 1" descr="preencoded.png"/>
          <p:cNvPicPr>
            <a:picLocks noChangeAspect="1"/>
          </p:cNvPicPr>
          <p:nvPr/>
        </p:nvPicPr>
        <p:blipFill>
          <a:blip r:embed="rId4"/>
          <a:stretch>
            <a:fillRect/>
          </a:stretch>
        </p:blipFill>
        <p:spPr>
          <a:xfrm>
            <a:off x="7919230" y="1698962"/>
            <a:ext cx="6516529" cy="54406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07FCC8-68FB-3731-B7CC-C604470F59BB}"/>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21074" y="688558"/>
            <a:ext cx="9136737" cy="708779"/>
          </a:xfrm>
          <a:prstGeom prst="rect">
            <a:avLst/>
          </a:prstGeom>
          <a:noFill/>
          <a:ln/>
        </p:spPr>
        <p:txBody>
          <a:bodyPr wrap="non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Loading the data into the Database</a:t>
            </a:r>
            <a:endParaRPr lang="en-US" sz="4000" dirty="0"/>
          </a:p>
        </p:txBody>
      </p:sp>
      <p:pic>
        <p:nvPicPr>
          <p:cNvPr id="3" name="Image 0" descr="preencoded.png"/>
          <p:cNvPicPr>
            <a:picLocks noChangeAspect="1"/>
          </p:cNvPicPr>
          <p:nvPr/>
        </p:nvPicPr>
        <p:blipFill>
          <a:blip r:embed="rId3"/>
          <a:stretch>
            <a:fillRect/>
          </a:stretch>
        </p:blipFill>
        <p:spPr>
          <a:xfrm>
            <a:off x="300142" y="1863377"/>
            <a:ext cx="14030116" cy="50507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F2EBF50-88D9-0978-932B-13982A8CDA6D}"/>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87097" y="461963"/>
            <a:ext cx="5831800" cy="524113"/>
          </a:xfrm>
          <a:prstGeom prst="rect">
            <a:avLst/>
          </a:prstGeom>
          <a:noFill/>
          <a:ln/>
        </p:spPr>
        <p:txBody>
          <a:bodyPr wrap="none" lIns="0" tIns="0" rIns="0" bIns="0" rtlCol="0" anchor="t"/>
          <a:lstStyle/>
          <a:p>
            <a:pPr marL="0" indent="0" algn="l">
              <a:lnSpc>
                <a:spcPts val="4100"/>
              </a:lnSpc>
              <a:buNone/>
            </a:pPr>
            <a:r>
              <a:rPr lang="en-US" sz="4000" dirty="0">
                <a:solidFill>
                  <a:srgbClr val="F5F6F8"/>
                </a:solidFill>
                <a:latin typeface="Corben" pitchFamily="34" charset="0"/>
                <a:ea typeface="Corben" pitchFamily="34" charset="-122"/>
                <a:cs typeface="Corben" pitchFamily="34" charset="-120"/>
              </a:rPr>
              <a:t>Data Warehouse Architecture</a:t>
            </a:r>
            <a:endParaRPr lang="en-US" sz="4000" dirty="0"/>
          </a:p>
        </p:txBody>
      </p:sp>
      <p:pic>
        <p:nvPicPr>
          <p:cNvPr id="3" name="Image 0" descr="preencoded.png"/>
          <p:cNvPicPr>
            <a:picLocks noChangeAspect="1"/>
          </p:cNvPicPr>
          <p:nvPr/>
        </p:nvPicPr>
        <p:blipFill>
          <a:blip r:embed="rId3"/>
          <a:stretch>
            <a:fillRect/>
          </a:stretch>
        </p:blipFill>
        <p:spPr>
          <a:xfrm>
            <a:off x="2296311" y="1099405"/>
            <a:ext cx="10037778" cy="6921648"/>
          </a:xfrm>
          <a:prstGeom prst="rect">
            <a:avLst/>
          </a:prstGeom>
        </p:spPr>
      </p:pic>
      <p:sp>
        <p:nvSpPr>
          <p:cNvPr id="4" name="Text 1"/>
          <p:cNvSpPr/>
          <p:nvPr/>
        </p:nvSpPr>
        <p:spPr>
          <a:xfrm>
            <a:off x="587097" y="7499152"/>
            <a:ext cx="13456206" cy="268367"/>
          </a:xfrm>
          <a:prstGeom prst="rect">
            <a:avLst/>
          </a:prstGeom>
          <a:noFill/>
          <a:ln/>
        </p:spPr>
        <p:txBody>
          <a:bodyPr wrap="none" lIns="0" tIns="0" rIns="0" bIns="0" rtlCol="0" anchor="t"/>
          <a:lstStyle/>
          <a:p>
            <a:pPr marL="0" indent="0" algn="l">
              <a:lnSpc>
                <a:spcPts val="2100"/>
              </a:lnSpc>
              <a:buNone/>
            </a:pP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EE6FB0-8BF0-C5D6-AC3C-2C916BF30123}"/>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32711" y="577572"/>
            <a:ext cx="6175534" cy="654248"/>
          </a:xfrm>
          <a:prstGeom prst="rect">
            <a:avLst/>
          </a:prstGeom>
          <a:noFill/>
          <a:ln/>
        </p:spPr>
        <p:txBody>
          <a:bodyPr wrap="none" lIns="0" tIns="0" rIns="0" bIns="0" rtlCol="0" anchor="t"/>
          <a:lstStyle/>
          <a:p>
            <a:pPr marL="0" indent="0" algn="l">
              <a:lnSpc>
                <a:spcPts val="5150"/>
              </a:lnSpc>
              <a:buNone/>
            </a:pPr>
            <a:r>
              <a:rPr lang="en-US" sz="3850" dirty="0">
                <a:solidFill>
                  <a:srgbClr val="F5F6F8"/>
                </a:solidFill>
                <a:latin typeface="Corben" pitchFamily="34" charset="0"/>
                <a:ea typeface="Corben" pitchFamily="34" charset="-122"/>
                <a:cs typeface="Corben" pitchFamily="34" charset="-120"/>
              </a:rPr>
              <a:t>Data Warehouse Schema</a:t>
            </a:r>
            <a:endParaRPr lang="en-US" sz="3850" dirty="0"/>
          </a:p>
        </p:txBody>
      </p:sp>
      <p:pic>
        <p:nvPicPr>
          <p:cNvPr id="3" name="Image 0" descr="preencoded.png"/>
          <p:cNvPicPr>
            <a:picLocks noChangeAspect="1"/>
          </p:cNvPicPr>
          <p:nvPr/>
        </p:nvPicPr>
        <p:blipFill>
          <a:blip r:embed="rId3"/>
          <a:stretch>
            <a:fillRect/>
          </a:stretch>
        </p:blipFill>
        <p:spPr>
          <a:xfrm>
            <a:off x="732711" y="1410236"/>
            <a:ext cx="13164978" cy="656263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52B623-15A6-3F52-EC27-27F0FCEC49BF}"/>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64858" y="601980"/>
            <a:ext cx="5463183" cy="682943"/>
          </a:xfrm>
          <a:prstGeom prst="rect">
            <a:avLst/>
          </a:prstGeom>
          <a:noFill/>
          <a:ln/>
        </p:spPr>
        <p:txBody>
          <a:bodyPr wrap="none" lIns="0" tIns="0" rIns="0" bIns="0" rtlCol="0" anchor="t"/>
          <a:lstStyle/>
          <a:p>
            <a:pPr marL="0" indent="0" algn="l">
              <a:lnSpc>
                <a:spcPts val="5350"/>
              </a:lnSpc>
              <a:buNone/>
            </a:pPr>
            <a:r>
              <a:rPr lang="en-US" sz="4000" dirty="0">
                <a:solidFill>
                  <a:srgbClr val="F5F6F8"/>
                </a:solidFill>
                <a:latin typeface="Corben" pitchFamily="34" charset="0"/>
                <a:ea typeface="Corben" pitchFamily="34" charset="-122"/>
                <a:cs typeface="Corben" pitchFamily="34" charset="-120"/>
              </a:rPr>
              <a:t>ETL Processes (SSIS)</a:t>
            </a:r>
            <a:endParaRPr lang="en-US" sz="4000" dirty="0"/>
          </a:p>
        </p:txBody>
      </p:sp>
      <p:pic>
        <p:nvPicPr>
          <p:cNvPr id="3" name="Image 0" descr="preencoded.png"/>
          <p:cNvPicPr>
            <a:picLocks noChangeAspect="1"/>
          </p:cNvPicPr>
          <p:nvPr/>
        </p:nvPicPr>
        <p:blipFill>
          <a:blip r:embed="rId3"/>
          <a:stretch>
            <a:fillRect/>
          </a:stretch>
        </p:blipFill>
        <p:spPr>
          <a:xfrm>
            <a:off x="671187" y="1469619"/>
            <a:ext cx="13288026" cy="644457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4575D1-0C6D-3A07-C33F-2BFE02A810F8}"/>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21043" y="567809"/>
            <a:ext cx="5150763" cy="643771"/>
          </a:xfrm>
          <a:prstGeom prst="rect">
            <a:avLst/>
          </a:prstGeom>
          <a:noFill/>
          <a:ln/>
        </p:spPr>
        <p:txBody>
          <a:bodyPr wrap="none" lIns="0" tIns="0" rIns="0" bIns="0" rtlCol="0" anchor="t"/>
          <a:lstStyle/>
          <a:p>
            <a:pPr marL="0" indent="0" algn="l">
              <a:lnSpc>
                <a:spcPts val="5050"/>
              </a:lnSpc>
              <a:buNone/>
            </a:pPr>
            <a:r>
              <a:rPr lang="en-US" sz="4000" dirty="0">
                <a:solidFill>
                  <a:srgbClr val="F5F6F8"/>
                </a:solidFill>
                <a:latin typeface="Corben" pitchFamily="34" charset="0"/>
                <a:ea typeface="Corben" pitchFamily="34" charset="-122"/>
                <a:cs typeface="Corben" pitchFamily="34" charset="-120"/>
              </a:rPr>
              <a:t>ETL Processes (SSIS)</a:t>
            </a:r>
            <a:endParaRPr lang="en-US" sz="4000" dirty="0"/>
          </a:p>
        </p:txBody>
      </p:sp>
      <p:pic>
        <p:nvPicPr>
          <p:cNvPr id="3" name="Image 0" descr="preencoded.png"/>
          <p:cNvPicPr>
            <a:picLocks noChangeAspect="1"/>
          </p:cNvPicPr>
          <p:nvPr/>
        </p:nvPicPr>
        <p:blipFill>
          <a:blip r:embed="rId3"/>
          <a:stretch>
            <a:fillRect/>
          </a:stretch>
        </p:blipFill>
        <p:spPr>
          <a:xfrm>
            <a:off x="556783" y="1376362"/>
            <a:ext cx="13516833" cy="6285310"/>
          </a:xfrm>
          <a:prstGeom prst="rect">
            <a:avLst/>
          </a:prstGeom>
        </p:spPr>
      </p:pic>
      <p:sp>
        <p:nvSpPr>
          <p:cNvPr id="4" name="Text 1"/>
          <p:cNvSpPr/>
          <p:nvPr/>
        </p:nvSpPr>
        <p:spPr>
          <a:xfrm>
            <a:off x="721043" y="7332107"/>
            <a:ext cx="13188315" cy="329565"/>
          </a:xfrm>
          <a:prstGeom prst="rect">
            <a:avLst/>
          </a:prstGeom>
          <a:noFill/>
          <a:ln/>
        </p:spPr>
        <p:txBody>
          <a:bodyPr wrap="none" lIns="0" tIns="0" rIns="0" bIns="0" rtlCol="0" anchor="t"/>
          <a:lstStyle/>
          <a:p>
            <a:pPr marL="0" indent="0" algn="l">
              <a:lnSpc>
                <a:spcPts val="2550"/>
              </a:lnSpc>
              <a:buNone/>
            </a:pP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CAC31B-E3F0-48E8-B23C-32AF27EEBAAA}"/>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71381" y="448866"/>
            <a:ext cx="4081224" cy="510183"/>
          </a:xfrm>
          <a:prstGeom prst="rect">
            <a:avLst/>
          </a:prstGeom>
          <a:noFill/>
          <a:ln/>
        </p:spPr>
        <p:txBody>
          <a:bodyPr wrap="none" lIns="0" tIns="0" rIns="0" bIns="0" rtlCol="0" anchor="t"/>
          <a:lstStyle/>
          <a:p>
            <a:pPr marL="0" indent="0" algn="l">
              <a:lnSpc>
                <a:spcPts val="4000"/>
              </a:lnSpc>
              <a:buNone/>
            </a:pPr>
            <a:r>
              <a:rPr lang="en-US" sz="4000" dirty="0">
                <a:solidFill>
                  <a:srgbClr val="F5F6F8"/>
                </a:solidFill>
                <a:latin typeface="Corben" pitchFamily="34" charset="0"/>
                <a:ea typeface="Corben" pitchFamily="34" charset="-122"/>
                <a:cs typeface="Corben" pitchFamily="34" charset="-120"/>
              </a:rPr>
              <a:t>ETL Processes (SSIS)</a:t>
            </a:r>
            <a:endParaRPr lang="en-US" sz="4000" dirty="0"/>
          </a:p>
        </p:txBody>
      </p:sp>
      <p:pic>
        <p:nvPicPr>
          <p:cNvPr id="3" name="Image 0" descr="preencoded.png"/>
          <p:cNvPicPr>
            <a:picLocks noChangeAspect="1"/>
          </p:cNvPicPr>
          <p:nvPr/>
        </p:nvPicPr>
        <p:blipFill>
          <a:blip r:embed="rId3"/>
          <a:stretch>
            <a:fillRect/>
          </a:stretch>
        </p:blipFill>
        <p:spPr>
          <a:xfrm>
            <a:off x="2256679" y="1113832"/>
            <a:ext cx="10117042" cy="68836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07507"/>
            <a:ext cx="6012537" cy="708779"/>
          </a:xfrm>
          <a:prstGeom prst="rect">
            <a:avLst/>
          </a:prstGeom>
          <a:noFill/>
          <a:ln/>
        </p:spPr>
        <p:txBody>
          <a:bodyPr wrap="non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Meet Our Project Team</a:t>
            </a:r>
            <a:endParaRPr lang="en-US" sz="4000" dirty="0"/>
          </a:p>
        </p:txBody>
      </p:sp>
      <p:sp>
        <p:nvSpPr>
          <p:cNvPr id="3" name="Text 1"/>
          <p:cNvSpPr/>
          <p:nvPr/>
        </p:nvSpPr>
        <p:spPr>
          <a:xfrm>
            <a:off x="793789" y="1934587"/>
            <a:ext cx="13042821" cy="725805"/>
          </a:xfrm>
          <a:prstGeom prst="rect">
            <a:avLst/>
          </a:prstGeom>
          <a:noFill/>
          <a:ln/>
        </p:spPr>
        <p:txBody>
          <a:bodyPr wrap="square" lIns="0" tIns="0" rIns="0" bIns="0" rtlCol="0" anchor="t"/>
          <a:lstStyle/>
          <a:p>
            <a:pPr marL="0" indent="0" algn="l">
              <a:lnSpc>
                <a:spcPts val="2850"/>
              </a:lnSpc>
              <a:buNone/>
            </a:pPr>
            <a:r>
              <a:rPr lang="en-US" sz="1600" dirty="0">
                <a:solidFill>
                  <a:srgbClr val="F5F6F8"/>
                </a:solidFill>
                <a:latin typeface="Nobile" pitchFamily="34" charset="0"/>
                <a:ea typeface="Nobile" pitchFamily="34" charset="-122"/>
                <a:cs typeface="Nobile" pitchFamily="34" charset="-120"/>
              </a:rPr>
              <a:t>Our success is driven by a dedicated and experienced team, each bringing unique expertise to deliver a robust and insightful Business Intelligence solution.</a:t>
            </a:r>
            <a:endParaRPr lang="en-US" sz="1600" dirty="0"/>
          </a:p>
        </p:txBody>
      </p:sp>
      <p:sp>
        <p:nvSpPr>
          <p:cNvPr id="5" name="Text 3"/>
          <p:cNvSpPr/>
          <p:nvPr/>
        </p:nvSpPr>
        <p:spPr>
          <a:xfrm>
            <a:off x="793790" y="3768923"/>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1" name="Rectangle 10">
            <a:extLst>
              <a:ext uri="{FF2B5EF4-FFF2-40B4-BE49-F238E27FC236}">
                <a16:creationId xmlns:a16="http://schemas.microsoft.com/office/drawing/2014/main" id="{3B088982-C545-BA67-CD30-0E8FE1F59501}"/>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58E800-7416-42D3-A0CB-704F65211266}"/>
              </a:ext>
            </a:extLst>
          </p:cNvPr>
          <p:cNvSpPr/>
          <p:nvPr/>
        </p:nvSpPr>
        <p:spPr>
          <a:xfrm>
            <a:off x="232607" y="2878693"/>
            <a:ext cx="2642940" cy="3606435"/>
          </a:xfrm>
          <a:prstGeom prst="ellipse">
            <a:avLst/>
          </a:prstGeom>
          <a:solidFill>
            <a:srgbClr val="2F4157"/>
          </a:solidFill>
          <a:ln w="76200">
            <a:solidFill>
              <a:srgbClr val="C7D9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269AAFD8-4716-0183-EF5E-A3073B7475A3}"/>
              </a:ext>
            </a:extLst>
          </p:cNvPr>
          <p:cNvSpPr/>
          <p:nvPr/>
        </p:nvSpPr>
        <p:spPr>
          <a:xfrm>
            <a:off x="3111701" y="4196044"/>
            <a:ext cx="2642940" cy="3606435"/>
          </a:xfrm>
          <a:prstGeom prst="ellipse">
            <a:avLst/>
          </a:prstGeom>
          <a:solidFill>
            <a:srgbClr val="2F4157"/>
          </a:solidFill>
          <a:ln w="76200">
            <a:solidFill>
              <a:srgbClr val="C7D9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AAB294A2-51B4-D6D4-94F1-830F3F335419}"/>
              </a:ext>
            </a:extLst>
          </p:cNvPr>
          <p:cNvSpPr/>
          <p:nvPr/>
        </p:nvSpPr>
        <p:spPr>
          <a:xfrm>
            <a:off x="5990795" y="2878692"/>
            <a:ext cx="2642940" cy="3606435"/>
          </a:xfrm>
          <a:prstGeom prst="ellipse">
            <a:avLst/>
          </a:prstGeom>
          <a:solidFill>
            <a:srgbClr val="2F4157"/>
          </a:solidFill>
          <a:ln w="76200">
            <a:solidFill>
              <a:srgbClr val="C7D9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1CF30197-C770-D2D4-A162-38CF59FE2FA9}"/>
              </a:ext>
            </a:extLst>
          </p:cNvPr>
          <p:cNvSpPr/>
          <p:nvPr/>
        </p:nvSpPr>
        <p:spPr>
          <a:xfrm>
            <a:off x="8869889" y="4196044"/>
            <a:ext cx="2642940" cy="3606435"/>
          </a:xfrm>
          <a:prstGeom prst="ellipse">
            <a:avLst/>
          </a:prstGeom>
          <a:solidFill>
            <a:srgbClr val="2F4157"/>
          </a:solidFill>
          <a:ln w="76200">
            <a:solidFill>
              <a:srgbClr val="C7D9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1FA47A37-8631-ABCC-439B-6F6664CABEBF}"/>
              </a:ext>
            </a:extLst>
          </p:cNvPr>
          <p:cNvSpPr/>
          <p:nvPr/>
        </p:nvSpPr>
        <p:spPr>
          <a:xfrm>
            <a:off x="11748984" y="2878693"/>
            <a:ext cx="2642940" cy="3606435"/>
          </a:xfrm>
          <a:prstGeom prst="ellipse">
            <a:avLst/>
          </a:prstGeom>
          <a:solidFill>
            <a:srgbClr val="2F4157"/>
          </a:solidFill>
          <a:ln w="76200">
            <a:solidFill>
              <a:srgbClr val="C7D9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8" name="Picture 17" descr="A person smiling at the camera&#10;&#10;AI-generated content may be incorrect.">
            <a:extLst>
              <a:ext uri="{FF2B5EF4-FFF2-40B4-BE49-F238E27FC236}">
                <a16:creationId xmlns:a16="http://schemas.microsoft.com/office/drawing/2014/main" id="{2E5EB098-148D-C7D0-6097-14A9A7EC379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46906" y="2556197"/>
            <a:ext cx="2492544" cy="3738816"/>
          </a:xfrm>
          <a:prstGeom prst="rect">
            <a:avLst/>
          </a:prstGeom>
        </p:spPr>
      </p:pic>
      <p:pic>
        <p:nvPicPr>
          <p:cNvPr id="23" name="Picture 22" descr="A person wearing a white scarf&#10;&#10;AI-generated content may be incorrect.">
            <a:extLst>
              <a:ext uri="{FF2B5EF4-FFF2-40B4-BE49-F238E27FC236}">
                <a16:creationId xmlns:a16="http://schemas.microsoft.com/office/drawing/2014/main" id="{BD5F3780-4D17-7615-7A5B-AA54BD08E07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2806310" y="4196044"/>
            <a:ext cx="3148388" cy="2917870"/>
          </a:xfrm>
          <a:prstGeom prst="rect">
            <a:avLst/>
          </a:prstGeom>
        </p:spPr>
      </p:pic>
      <p:pic>
        <p:nvPicPr>
          <p:cNvPr id="29" name="Picture 28" descr="A person smiling at the camera&#10;&#10;AI-generated content may be incorrect.">
            <a:extLst>
              <a:ext uri="{FF2B5EF4-FFF2-40B4-BE49-F238E27FC236}">
                <a16:creationId xmlns:a16="http://schemas.microsoft.com/office/drawing/2014/main" id="{88465AB3-1D3E-9A15-F88D-D3CE75EA3DE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rcRect l="40673" t="4221" r="-1379" b="29863"/>
          <a:stretch>
            <a:fillRect/>
          </a:stretch>
        </p:blipFill>
        <p:spPr>
          <a:xfrm>
            <a:off x="6201525" y="2983832"/>
            <a:ext cx="2556494" cy="2781437"/>
          </a:xfrm>
          <a:prstGeom prst="rect">
            <a:avLst/>
          </a:prstGeom>
        </p:spPr>
      </p:pic>
      <p:pic>
        <p:nvPicPr>
          <p:cNvPr id="31" name="Picture 30" descr="A person in a black suit&#10;&#10;AI-generated content may be incorrect.">
            <a:extLst>
              <a:ext uri="{FF2B5EF4-FFF2-40B4-BE49-F238E27FC236}">
                <a16:creationId xmlns:a16="http://schemas.microsoft.com/office/drawing/2014/main" id="{DAE0097E-0E6D-E444-44FE-9CAF3C51EBA6}"/>
              </a:ext>
            </a:extLst>
          </p:cNvPr>
          <p:cNvPicPr>
            <a:picLocks noChangeAspect="1"/>
          </p:cNvPicPr>
          <p:nvPr/>
        </p:nvPicPr>
        <p:blipFill>
          <a:blip r:embed="rId9"/>
          <a:srcRect b="10526"/>
          <a:stretch>
            <a:fillRect/>
          </a:stretch>
        </p:blipFill>
        <p:spPr>
          <a:xfrm>
            <a:off x="9106043" y="3643669"/>
            <a:ext cx="2219537" cy="3470245"/>
          </a:xfrm>
          <a:prstGeom prst="rect">
            <a:avLst/>
          </a:prstGeom>
        </p:spPr>
      </p:pic>
      <p:sp>
        <p:nvSpPr>
          <p:cNvPr id="32" name="Flowchart: Delay 31">
            <a:extLst>
              <a:ext uri="{FF2B5EF4-FFF2-40B4-BE49-F238E27FC236}">
                <a16:creationId xmlns:a16="http://schemas.microsoft.com/office/drawing/2014/main" id="{783E9FB6-F360-F6CA-79FD-68EE20FB9B5B}"/>
              </a:ext>
            </a:extLst>
          </p:cNvPr>
          <p:cNvSpPr/>
          <p:nvPr/>
        </p:nvSpPr>
        <p:spPr>
          <a:xfrm rot="5400000">
            <a:off x="880329" y="4539709"/>
            <a:ext cx="1345369" cy="2593852"/>
          </a:xfrm>
          <a:custGeom>
            <a:avLst/>
            <a:gdLst>
              <a:gd name="connsiteX0" fmla="*/ 0 w 1403644"/>
              <a:gd name="connsiteY0" fmla="*/ 0 h 2184777"/>
              <a:gd name="connsiteX1" fmla="*/ 701822 w 1403644"/>
              <a:gd name="connsiteY1" fmla="*/ 0 h 2184777"/>
              <a:gd name="connsiteX2" fmla="*/ 1403644 w 1403644"/>
              <a:gd name="connsiteY2" fmla="*/ 1092389 h 2184777"/>
              <a:gd name="connsiteX3" fmla="*/ 701822 w 1403644"/>
              <a:gd name="connsiteY3" fmla="*/ 2184778 h 2184777"/>
              <a:gd name="connsiteX4" fmla="*/ 0 w 1403644"/>
              <a:gd name="connsiteY4" fmla="*/ 2184777 h 2184777"/>
              <a:gd name="connsiteX5" fmla="*/ 0 w 1403644"/>
              <a:gd name="connsiteY5" fmla="*/ 0 h 2184777"/>
              <a:gd name="connsiteX0" fmla="*/ 3 w 1403644"/>
              <a:gd name="connsiteY0" fmla="*/ 0 h 2365253"/>
              <a:gd name="connsiteX1" fmla="*/ 701822 w 1403644"/>
              <a:gd name="connsiteY1" fmla="*/ 180475 h 2365253"/>
              <a:gd name="connsiteX2" fmla="*/ 1403644 w 1403644"/>
              <a:gd name="connsiteY2" fmla="*/ 1272864 h 2365253"/>
              <a:gd name="connsiteX3" fmla="*/ 701822 w 1403644"/>
              <a:gd name="connsiteY3" fmla="*/ 2365253 h 2365253"/>
              <a:gd name="connsiteX4" fmla="*/ 0 w 1403644"/>
              <a:gd name="connsiteY4" fmla="*/ 2365252 h 2365253"/>
              <a:gd name="connsiteX5" fmla="*/ 3 w 1403644"/>
              <a:gd name="connsiteY5" fmla="*/ 0 h 2365253"/>
              <a:gd name="connsiteX0" fmla="*/ 1 w 1403642"/>
              <a:gd name="connsiteY0" fmla="*/ 0 h 2593852"/>
              <a:gd name="connsiteX1" fmla="*/ 701820 w 1403642"/>
              <a:gd name="connsiteY1" fmla="*/ 180475 h 2593852"/>
              <a:gd name="connsiteX2" fmla="*/ 1403642 w 1403642"/>
              <a:gd name="connsiteY2" fmla="*/ 1272864 h 2593852"/>
              <a:gd name="connsiteX3" fmla="*/ 701820 w 1403642"/>
              <a:gd name="connsiteY3" fmla="*/ 2365253 h 2593852"/>
              <a:gd name="connsiteX4" fmla="*/ 1 w 1403642"/>
              <a:gd name="connsiteY4" fmla="*/ 2593852 h 2593852"/>
              <a:gd name="connsiteX5" fmla="*/ 1 w 1403642"/>
              <a:gd name="connsiteY5" fmla="*/ 0 h 2593852"/>
              <a:gd name="connsiteX0" fmla="*/ 1 w 1404216"/>
              <a:gd name="connsiteY0" fmla="*/ 0 h 2593852"/>
              <a:gd name="connsiteX1" fmla="*/ 786041 w 1404216"/>
              <a:gd name="connsiteY1" fmla="*/ 312823 h 2593852"/>
              <a:gd name="connsiteX2" fmla="*/ 1403642 w 1404216"/>
              <a:gd name="connsiteY2" fmla="*/ 1272864 h 2593852"/>
              <a:gd name="connsiteX3" fmla="*/ 701820 w 1404216"/>
              <a:gd name="connsiteY3" fmla="*/ 2365253 h 2593852"/>
              <a:gd name="connsiteX4" fmla="*/ 1 w 1404216"/>
              <a:gd name="connsiteY4" fmla="*/ 2593852 h 2593852"/>
              <a:gd name="connsiteX5" fmla="*/ 1 w 1404216"/>
              <a:gd name="connsiteY5" fmla="*/ 0 h 2593852"/>
              <a:gd name="connsiteX0" fmla="*/ 1 w 1403651"/>
              <a:gd name="connsiteY0" fmla="*/ 0 h 2593852"/>
              <a:gd name="connsiteX1" fmla="*/ 713852 w 1403651"/>
              <a:gd name="connsiteY1" fmla="*/ 252666 h 2593852"/>
              <a:gd name="connsiteX2" fmla="*/ 1403642 w 1403651"/>
              <a:gd name="connsiteY2" fmla="*/ 1272864 h 2593852"/>
              <a:gd name="connsiteX3" fmla="*/ 701820 w 1403651"/>
              <a:gd name="connsiteY3" fmla="*/ 2365253 h 2593852"/>
              <a:gd name="connsiteX4" fmla="*/ 1 w 1403651"/>
              <a:gd name="connsiteY4" fmla="*/ 2593852 h 2593852"/>
              <a:gd name="connsiteX5" fmla="*/ 1 w 1403651"/>
              <a:gd name="connsiteY5" fmla="*/ 0 h 2593852"/>
              <a:gd name="connsiteX0" fmla="*/ 1 w 1403651"/>
              <a:gd name="connsiteY0" fmla="*/ 0 h 2593852"/>
              <a:gd name="connsiteX1" fmla="*/ 713852 w 1403651"/>
              <a:gd name="connsiteY1" fmla="*/ 252666 h 2593852"/>
              <a:gd name="connsiteX2" fmla="*/ 1403642 w 1403651"/>
              <a:gd name="connsiteY2" fmla="*/ 1272864 h 2593852"/>
              <a:gd name="connsiteX3" fmla="*/ 701820 w 1403651"/>
              <a:gd name="connsiteY3" fmla="*/ 2365253 h 2593852"/>
              <a:gd name="connsiteX4" fmla="*/ 1 w 1403651"/>
              <a:gd name="connsiteY4" fmla="*/ 2593852 h 2593852"/>
              <a:gd name="connsiteX5" fmla="*/ 1 w 1403651"/>
              <a:gd name="connsiteY5" fmla="*/ 0 h 2593852"/>
              <a:gd name="connsiteX0" fmla="*/ 1 w 1406027"/>
              <a:gd name="connsiteY0" fmla="*/ 0 h 2593852"/>
              <a:gd name="connsiteX1" fmla="*/ 713852 w 1406027"/>
              <a:gd name="connsiteY1" fmla="*/ 252666 h 2593852"/>
              <a:gd name="connsiteX2" fmla="*/ 1403642 w 1406027"/>
              <a:gd name="connsiteY2" fmla="*/ 1272864 h 2593852"/>
              <a:gd name="connsiteX3" fmla="*/ 509318 w 1406027"/>
              <a:gd name="connsiteY3" fmla="*/ 2437443 h 2593852"/>
              <a:gd name="connsiteX4" fmla="*/ 1 w 1406027"/>
              <a:gd name="connsiteY4" fmla="*/ 2593852 h 2593852"/>
              <a:gd name="connsiteX5" fmla="*/ 1 w 1406027"/>
              <a:gd name="connsiteY5" fmla="*/ 0 h 2593852"/>
              <a:gd name="connsiteX0" fmla="*/ 1 w 1403794"/>
              <a:gd name="connsiteY0" fmla="*/ 0 h 2593852"/>
              <a:gd name="connsiteX1" fmla="*/ 713852 w 1403794"/>
              <a:gd name="connsiteY1" fmla="*/ 252666 h 2593852"/>
              <a:gd name="connsiteX2" fmla="*/ 1403642 w 1403794"/>
              <a:gd name="connsiteY2" fmla="*/ 1272864 h 2593852"/>
              <a:gd name="connsiteX3" fmla="*/ 665731 w 1403794"/>
              <a:gd name="connsiteY3" fmla="*/ 2317127 h 2593852"/>
              <a:gd name="connsiteX4" fmla="*/ 1 w 1403794"/>
              <a:gd name="connsiteY4" fmla="*/ 2593852 h 2593852"/>
              <a:gd name="connsiteX5" fmla="*/ 1 w 1403794"/>
              <a:gd name="connsiteY5" fmla="*/ 0 h 2593852"/>
              <a:gd name="connsiteX0" fmla="*/ 1 w 1403794"/>
              <a:gd name="connsiteY0" fmla="*/ 0 h 2593852"/>
              <a:gd name="connsiteX1" fmla="*/ 713852 w 1403794"/>
              <a:gd name="connsiteY1" fmla="*/ 252666 h 2593852"/>
              <a:gd name="connsiteX2" fmla="*/ 1403642 w 1403794"/>
              <a:gd name="connsiteY2" fmla="*/ 1272864 h 2593852"/>
              <a:gd name="connsiteX3" fmla="*/ 665731 w 1403794"/>
              <a:gd name="connsiteY3" fmla="*/ 2317127 h 2593852"/>
              <a:gd name="connsiteX4" fmla="*/ 1 w 1403794"/>
              <a:gd name="connsiteY4" fmla="*/ 2593852 h 2593852"/>
              <a:gd name="connsiteX5" fmla="*/ 1 w 1403794"/>
              <a:gd name="connsiteY5" fmla="*/ 0 h 2593852"/>
              <a:gd name="connsiteX0" fmla="*/ 1 w 1404530"/>
              <a:gd name="connsiteY0" fmla="*/ 0 h 2593852"/>
              <a:gd name="connsiteX1" fmla="*/ 713852 w 1404530"/>
              <a:gd name="connsiteY1" fmla="*/ 252666 h 2593852"/>
              <a:gd name="connsiteX2" fmla="*/ 1403642 w 1404530"/>
              <a:gd name="connsiteY2" fmla="*/ 1272864 h 2593852"/>
              <a:gd name="connsiteX3" fmla="*/ 593541 w 1404530"/>
              <a:gd name="connsiteY3" fmla="*/ 2365253 h 2593852"/>
              <a:gd name="connsiteX4" fmla="*/ 1 w 1404530"/>
              <a:gd name="connsiteY4" fmla="*/ 2593852 h 2593852"/>
              <a:gd name="connsiteX5" fmla="*/ 1 w 1404530"/>
              <a:gd name="connsiteY5" fmla="*/ 0 h 2593852"/>
              <a:gd name="connsiteX0" fmla="*/ 1 w 1404530"/>
              <a:gd name="connsiteY0" fmla="*/ 0 h 2593852"/>
              <a:gd name="connsiteX1" fmla="*/ 713852 w 1404530"/>
              <a:gd name="connsiteY1" fmla="*/ 252666 h 2593852"/>
              <a:gd name="connsiteX2" fmla="*/ 1403642 w 1404530"/>
              <a:gd name="connsiteY2" fmla="*/ 1272864 h 2593852"/>
              <a:gd name="connsiteX3" fmla="*/ 593541 w 1404530"/>
              <a:gd name="connsiteY3" fmla="*/ 2365253 h 2593852"/>
              <a:gd name="connsiteX4" fmla="*/ 1 w 1404530"/>
              <a:gd name="connsiteY4" fmla="*/ 2593852 h 2593852"/>
              <a:gd name="connsiteX5" fmla="*/ 1 w 1404530"/>
              <a:gd name="connsiteY5" fmla="*/ 0 h 2593852"/>
              <a:gd name="connsiteX0" fmla="*/ 1 w 1413699"/>
              <a:gd name="connsiteY0" fmla="*/ 0 h 2593852"/>
              <a:gd name="connsiteX1" fmla="*/ 713852 w 1413699"/>
              <a:gd name="connsiteY1" fmla="*/ 252666 h 2593852"/>
              <a:gd name="connsiteX2" fmla="*/ 1403642 w 1413699"/>
              <a:gd name="connsiteY2" fmla="*/ 1272864 h 2593852"/>
              <a:gd name="connsiteX3" fmla="*/ 593541 w 1413699"/>
              <a:gd name="connsiteY3" fmla="*/ 2365253 h 2593852"/>
              <a:gd name="connsiteX4" fmla="*/ 1 w 1413699"/>
              <a:gd name="connsiteY4" fmla="*/ 2593852 h 2593852"/>
              <a:gd name="connsiteX5" fmla="*/ 1 w 1413699"/>
              <a:gd name="connsiteY5" fmla="*/ 0 h 2593852"/>
              <a:gd name="connsiteX0" fmla="*/ 1 w 1407446"/>
              <a:gd name="connsiteY0" fmla="*/ 0 h 2593852"/>
              <a:gd name="connsiteX1" fmla="*/ 713852 w 1407446"/>
              <a:gd name="connsiteY1" fmla="*/ 252666 h 2593852"/>
              <a:gd name="connsiteX2" fmla="*/ 1403642 w 1407446"/>
              <a:gd name="connsiteY2" fmla="*/ 1272864 h 2593852"/>
              <a:gd name="connsiteX3" fmla="*/ 593541 w 1407446"/>
              <a:gd name="connsiteY3" fmla="*/ 2365253 h 2593852"/>
              <a:gd name="connsiteX4" fmla="*/ 1 w 1407446"/>
              <a:gd name="connsiteY4" fmla="*/ 2593852 h 2593852"/>
              <a:gd name="connsiteX5" fmla="*/ 1 w 1407446"/>
              <a:gd name="connsiteY5" fmla="*/ 0 h 2593852"/>
              <a:gd name="connsiteX0" fmla="*/ 1 w 1431290"/>
              <a:gd name="connsiteY0" fmla="*/ 0 h 2593852"/>
              <a:gd name="connsiteX1" fmla="*/ 713852 w 1431290"/>
              <a:gd name="connsiteY1" fmla="*/ 252666 h 2593852"/>
              <a:gd name="connsiteX2" fmla="*/ 1427706 w 1431290"/>
              <a:gd name="connsiteY2" fmla="*/ 1357085 h 2593852"/>
              <a:gd name="connsiteX3" fmla="*/ 593541 w 1431290"/>
              <a:gd name="connsiteY3" fmla="*/ 2365253 h 2593852"/>
              <a:gd name="connsiteX4" fmla="*/ 1 w 1431290"/>
              <a:gd name="connsiteY4" fmla="*/ 2593852 h 2593852"/>
              <a:gd name="connsiteX5" fmla="*/ 1 w 1431290"/>
              <a:gd name="connsiteY5" fmla="*/ 0 h 2593852"/>
              <a:gd name="connsiteX0" fmla="*/ 1 w 1470457"/>
              <a:gd name="connsiteY0" fmla="*/ 0 h 2593852"/>
              <a:gd name="connsiteX1" fmla="*/ 713852 w 1470457"/>
              <a:gd name="connsiteY1" fmla="*/ 252666 h 2593852"/>
              <a:gd name="connsiteX2" fmla="*/ 1467185 w 1470457"/>
              <a:gd name="connsiteY2" fmla="*/ 1357085 h 2593852"/>
              <a:gd name="connsiteX3" fmla="*/ 593541 w 1470457"/>
              <a:gd name="connsiteY3" fmla="*/ 2365253 h 2593852"/>
              <a:gd name="connsiteX4" fmla="*/ 1 w 1470457"/>
              <a:gd name="connsiteY4" fmla="*/ 2593852 h 2593852"/>
              <a:gd name="connsiteX5" fmla="*/ 1 w 1470457"/>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413" h="2593852">
                <a:moveTo>
                  <a:pt x="1" y="0"/>
                </a:moveTo>
                <a:cubicBezTo>
                  <a:pt x="233942" y="0"/>
                  <a:pt x="431788" y="120319"/>
                  <a:pt x="713852" y="252666"/>
                </a:cubicBezTo>
                <a:cubicBezTo>
                  <a:pt x="1206731" y="553456"/>
                  <a:pt x="1511303" y="1065144"/>
                  <a:pt x="1467185" y="1357085"/>
                </a:cubicBezTo>
                <a:cubicBezTo>
                  <a:pt x="1423067" y="1649026"/>
                  <a:pt x="981147" y="2437442"/>
                  <a:pt x="593541" y="2365253"/>
                </a:cubicBezTo>
                <a:cubicBezTo>
                  <a:pt x="419757" y="2513643"/>
                  <a:pt x="197848" y="2517652"/>
                  <a:pt x="1" y="2593852"/>
                </a:cubicBezTo>
                <a:cubicBezTo>
                  <a:pt x="2" y="1805435"/>
                  <a:pt x="0" y="788417"/>
                  <a:pt x="1" y="0"/>
                </a:cubicBezTo>
                <a:close/>
              </a:path>
            </a:pathLst>
          </a:custGeom>
          <a:solidFill>
            <a:srgbClr val="C7D9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lowchart: Delay 31">
            <a:extLst>
              <a:ext uri="{FF2B5EF4-FFF2-40B4-BE49-F238E27FC236}">
                <a16:creationId xmlns:a16="http://schemas.microsoft.com/office/drawing/2014/main" id="{7885E649-B4ED-D010-D4A3-C9719DA7866F}"/>
              </a:ext>
            </a:extLst>
          </p:cNvPr>
          <p:cNvSpPr/>
          <p:nvPr/>
        </p:nvSpPr>
        <p:spPr>
          <a:xfrm rot="5400000">
            <a:off x="3760487" y="5848109"/>
            <a:ext cx="1345369" cy="2593852"/>
          </a:xfrm>
          <a:custGeom>
            <a:avLst/>
            <a:gdLst>
              <a:gd name="connsiteX0" fmla="*/ 0 w 1403644"/>
              <a:gd name="connsiteY0" fmla="*/ 0 h 2184777"/>
              <a:gd name="connsiteX1" fmla="*/ 701822 w 1403644"/>
              <a:gd name="connsiteY1" fmla="*/ 0 h 2184777"/>
              <a:gd name="connsiteX2" fmla="*/ 1403644 w 1403644"/>
              <a:gd name="connsiteY2" fmla="*/ 1092389 h 2184777"/>
              <a:gd name="connsiteX3" fmla="*/ 701822 w 1403644"/>
              <a:gd name="connsiteY3" fmla="*/ 2184778 h 2184777"/>
              <a:gd name="connsiteX4" fmla="*/ 0 w 1403644"/>
              <a:gd name="connsiteY4" fmla="*/ 2184777 h 2184777"/>
              <a:gd name="connsiteX5" fmla="*/ 0 w 1403644"/>
              <a:gd name="connsiteY5" fmla="*/ 0 h 2184777"/>
              <a:gd name="connsiteX0" fmla="*/ 3 w 1403644"/>
              <a:gd name="connsiteY0" fmla="*/ 0 h 2365253"/>
              <a:gd name="connsiteX1" fmla="*/ 701822 w 1403644"/>
              <a:gd name="connsiteY1" fmla="*/ 180475 h 2365253"/>
              <a:gd name="connsiteX2" fmla="*/ 1403644 w 1403644"/>
              <a:gd name="connsiteY2" fmla="*/ 1272864 h 2365253"/>
              <a:gd name="connsiteX3" fmla="*/ 701822 w 1403644"/>
              <a:gd name="connsiteY3" fmla="*/ 2365253 h 2365253"/>
              <a:gd name="connsiteX4" fmla="*/ 0 w 1403644"/>
              <a:gd name="connsiteY4" fmla="*/ 2365252 h 2365253"/>
              <a:gd name="connsiteX5" fmla="*/ 3 w 1403644"/>
              <a:gd name="connsiteY5" fmla="*/ 0 h 2365253"/>
              <a:gd name="connsiteX0" fmla="*/ 1 w 1403642"/>
              <a:gd name="connsiteY0" fmla="*/ 0 h 2593852"/>
              <a:gd name="connsiteX1" fmla="*/ 701820 w 1403642"/>
              <a:gd name="connsiteY1" fmla="*/ 180475 h 2593852"/>
              <a:gd name="connsiteX2" fmla="*/ 1403642 w 1403642"/>
              <a:gd name="connsiteY2" fmla="*/ 1272864 h 2593852"/>
              <a:gd name="connsiteX3" fmla="*/ 701820 w 1403642"/>
              <a:gd name="connsiteY3" fmla="*/ 2365253 h 2593852"/>
              <a:gd name="connsiteX4" fmla="*/ 1 w 1403642"/>
              <a:gd name="connsiteY4" fmla="*/ 2593852 h 2593852"/>
              <a:gd name="connsiteX5" fmla="*/ 1 w 1403642"/>
              <a:gd name="connsiteY5" fmla="*/ 0 h 2593852"/>
              <a:gd name="connsiteX0" fmla="*/ 1 w 1404216"/>
              <a:gd name="connsiteY0" fmla="*/ 0 h 2593852"/>
              <a:gd name="connsiteX1" fmla="*/ 786041 w 1404216"/>
              <a:gd name="connsiteY1" fmla="*/ 312823 h 2593852"/>
              <a:gd name="connsiteX2" fmla="*/ 1403642 w 1404216"/>
              <a:gd name="connsiteY2" fmla="*/ 1272864 h 2593852"/>
              <a:gd name="connsiteX3" fmla="*/ 701820 w 1404216"/>
              <a:gd name="connsiteY3" fmla="*/ 2365253 h 2593852"/>
              <a:gd name="connsiteX4" fmla="*/ 1 w 1404216"/>
              <a:gd name="connsiteY4" fmla="*/ 2593852 h 2593852"/>
              <a:gd name="connsiteX5" fmla="*/ 1 w 1404216"/>
              <a:gd name="connsiteY5" fmla="*/ 0 h 2593852"/>
              <a:gd name="connsiteX0" fmla="*/ 1 w 1403651"/>
              <a:gd name="connsiteY0" fmla="*/ 0 h 2593852"/>
              <a:gd name="connsiteX1" fmla="*/ 713852 w 1403651"/>
              <a:gd name="connsiteY1" fmla="*/ 252666 h 2593852"/>
              <a:gd name="connsiteX2" fmla="*/ 1403642 w 1403651"/>
              <a:gd name="connsiteY2" fmla="*/ 1272864 h 2593852"/>
              <a:gd name="connsiteX3" fmla="*/ 701820 w 1403651"/>
              <a:gd name="connsiteY3" fmla="*/ 2365253 h 2593852"/>
              <a:gd name="connsiteX4" fmla="*/ 1 w 1403651"/>
              <a:gd name="connsiteY4" fmla="*/ 2593852 h 2593852"/>
              <a:gd name="connsiteX5" fmla="*/ 1 w 1403651"/>
              <a:gd name="connsiteY5" fmla="*/ 0 h 2593852"/>
              <a:gd name="connsiteX0" fmla="*/ 1 w 1403651"/>
              <a:gd name="connsiteY0" fmla="*/ 0 h 2593852"/>
              <a:gd name="connsiteX1" fmla="*/ 713852 w 1403651"/>
              <a:gd name="connsiteY1" fmla="*/ 252666 h 2593852"/>
              <a:gd name="connsiteX2" fmla="*/ 1403642 w 1403651"/>
              <a:gd name="connsiteY2" fmla="*/ 1272864 h 2593852"/>
              <a:gd name="connsiteX3" fmla="*/ 701820 w 1403651"/>
              <a:gd name="connsiteY3" fmla="*/ 2365253 h 2593852"/>
              <a:gd name="connsiteX4" fmla="*/ 1 w 1403651"/>
              <a:gd name="connsiteY4" fmla="*/ 2593852 h 2593852"/>
              <a:gd name="connsiteX5" fmla="*/ 1 w 1403651"/>
              <a:gd name="connsiteY5" fmla="*/ 0 h 2593852"/>
              <a:gd name="connsiteX0" fmla="*/ 1 w 1406027"/>
              <a:gd name="connsiteY0" fmla="*/ 0 h 2593852"/>
              <a:gd name="connsiteX1" fmla="*/ 713852 w 1406027"/>
              <a:gd name="connsiteY1" fmla="*/ 252666 h 2593852"/>
              <a:gd name="connsiteX2" fmla="*/ 1403642 w 1406027"/>
              <a:gd name="connsiteY2" fmla="*/ 1272864 h 2593852"/>
              <a:gd name="connsiteX3" fmla="*/ 509318 w 1406027"/>
              <a:gd name="connsiteY3" fmla="*/ 2437443 h 2593852"/>
              <a:gd name="connsiteX4" fmla="*/ 1 w 1406027"/>
              <a:gd name="connsiteY4" fmla="*/ 2593852 h 2593852"/>
              <a:gd name="connsiteX5" fmla="*/ 1 w 1406027"/>
              <a:gd name="connsiteY5" fmla="*/ 0 h 2593852"/>
              <a:gd name="connsiteX0" fmla="*/ 1 w 1403794"/>
              <a:gd name="connsiteY0" fmla="*/ 0 h 2593852"/>
              <a:gd name="connsiteX1" fmla="*/ 713852 w 1403794"/>
              <a:gd name="connsiteY1" fmla="*/ 252666 h 2593852"/>
              <a:gd name="connsiteX2" fmla="*/ 1403642 w 1403794"/>
              <a:gd name="connsiteY2" fmla="*/ 1272864 h 2593852"/>
              <a:gd name="connsiteX3" fmla="*/ 665731 w 1403794"/>
              <a:gd name="connsiteY3" fmla="*/ 2317127 h 2593852"/>
              <a:gd name="connsiteX4" fmla="*/ 1 w 1403794"/>
              <a:gd name="connsiteY4" fmla="*/ 2593852 h 2593852"/>
              <a:gd name="connsiteX5" fmla="*/ 1 w 1403794"/>
              <a:gd name="connsiteY5" fmla="*/ 0 h 2593852"/>
              <a:gd name="connsiteX0" fmla="*/ 1 w 1403794"/>
              <a:gd name="connsiteY0" fmla="*/ 0 h 2593852"/>
              <a:gd name="connsiteX1" fmla="*/ 713852 w 1403794"/>
              <a:gd name="connsiteY1" fmla="*/ 252666 h 2593852"/>
              <a:gd name="connsiteX2" fmla="*/ 1403642 w 1403794"/>
              <a:gd name="connsiteY2" fmla="*/ 1272864 h 2593852"/>
              <a:gd name="connsiteX3" fmla="*/ 665731 w 1403794"/>
              <a:gd name="connsiteY3" fmla="*/ 2317127 h 2593852"/>
              <a:gd name="connsiteX4" fmla="*/ 1 w 1403794"/>
              <a:gd name="connsiteY4" fmla="*/ 2593852 h 2593852"/>
              <a:gd name="connsiteX5" fmla="*/ 1 w 1403794"/>
              <a:gd name="connsiteY5" fmla="*/ 0 h 2593852"/>
              <a:gd name="connsiteX0" fmla="*/ 1 w 1404530"/>
              <a:gd name="connsiteY0" fmla="*/ 0 h 2593852"/>
              <a:gd name="connsiteX1" fmla="*/ 713852 w 1404530"/>
              <a:gd name="connsiteY1" fmla="*/ 252666 h 2593852"/>
              <a:gd name="connsiteX2" fmla="*/ 1403642 w 1404530"/>
              <a:gd name="connsiteY2" fmla="*/ 1272864 h 2593852"/>
              <a:gd name="connsiteX3" fmla="*/ 593541 w 1404530"/>
              <a:gd name="connsiteY3" fmla="*/ 2365253 h 2593852"/>
              <a:gd name="connsiteX4" fmla="*/ 1 w 1404530"/>
              <a:gd name="connsiteY4" fmla="*/ 2593852 h 2593852"/>
              <a:gd name="connsiteX5" fmla="*/ 1 w 1404530"/>
              <a:gd name="connsiteY5" fmla="*/ 0 h 2593852"/>
              <a:gd name="connsiteX0" fmla="*/ 1 w 1404530"/>
              <a:gd name="connsiteY0" fmla="*/ 0 h 2593852"/>
              <a:gd name="connsiteX1" fmla="*/ 713852 w 1404530"/>
              <a:gd name="connsiteY1" fmla="*/ 252666 h 2593852"/>
              <a:gd name="connsiteX2" fmla="*/ 1403642 w 1404530"/>
              <a:gd name="connsiteY2" fmla="*/ 1272864 h 2593852"/>
              <a:gd name="connsiteX3" fmla="*/ 593541 w 1404530"/>
              <a:gd name="connsiteY3" fmla="*/ 2365253 h 2593852"/>
              <a:gd name="connsiteX4" fmla="*/ 1 w 1404530"/>
              <a:gd name="connsiteY4" fmla="*/ 2593852 h 2593852"/>
              <a:gd name="connsiteX5" fmla="*/ 1 w 1404530"/>
              <a:gd name="connsiteY5" fmla="*/ 0 h 2593852"/>
              <a:gd name="connsiteX0" fmla="*/ 1 w 1413699"/>
              <a:gd name="connsiteY0" fmla="*/ 0 h 2593852"/>
              <a:gd name="connsiteX1" fmla="*/ 713852 w 1413699"/>
              <a:gd name="connsiteY1" fmla="*/ 252666 h 2593852"/>
              <a:gd name="connsiteX2" fmla="*/ 1403642 w 1413699"/>
              <a:gd name="connsiteY2" fmla="*/ 1272864 h 2593852"/>
              <a:gd name="connsiteX3" fmla="*/ 593541 w 1413699"/>
              <a:gd name="connsiteY3" fmla="*/ 2365253 h 2593852"/>
              <a:gd name="connsiteX4" fmla="*/ 1 w 1413699"/>
              <a:gd name="connsiteY4" fmla="*/ 2593852 h 2593852"/>
              <a:gd name="connsiteX5" fmla="*/ 1 w 1413699"/>
              <a:gd name="connsiteY5" fmla="*/ 0 h 2593852"/>
              <a:gd name="connsiteX0" fmla="*/ 1 w 1407446"/>
              <a:gd name="connsiteY0" fmla="*/ 0 h 2593852"/>
              <a:gd name="connsiteX1" fmla="*/ 713852 w 1407446"/>
              <a:gd name="connsiteY1" fmla="*/ 252666 h 2593852"/>
              <a:gd name="connsiteX2" fmla="*/ 1403642 w 1407446"/>
              <a:gd name="connsiteY2" fmla="*/ 1272864 h 2593852"/>
              <a:gd name="connsiteX3" fmla="*/ 593541 w 1407446"/>
              <a:gd name="connsiteY3" fmla="*/ 2365253 h 2593852"/>
              <a:gd name="connsiteX4" fmla="*/ 1 w 1407446"/>
              <a:gd name="connsiteY4" fmla="*/ 2593852 h 2593852"/>
              <a:gd name="connsiteX5" fmla="*/ 1 w 1407446"/>
              <a:gd name="connsiteY5" fmla="*/ 0 h 2593852"/>
              <a:gd name="connsiteX0" fmla="*/ 1 w 1431290"/>
              <a:gd name="connsiteY0" fmla="*/ 0 h 2593852"/>
              <a:gd name="connsiteX1" fmla="*/ 713852 w 1431290"/>
              <a:gd name="connsiteY1" fmla="*/ 252666 h 2593852"/>
              <a:gd name="connsiteX2" fmla="*/ 1427706 w 1431290"/>
              <a:gd name="connsiteY2" fmla="*/ 1357085 h 2593852"/>
              <a:gd name="connsiteX3" fmla="*/ 593541 w 1431290"/>
              <a:gd name="connsiteY3" fmla="*/ 2365253 h 2593852"/>
              <a:gd name="connsiteX4" fmla="*/ 1 w 1431290"/>
              <a:gd name="connsiteY4" fmla="*/ 2593852 h 2593852"/>
              <a:gd name="connsiteX5" fmla="*/ 1 w 1431290"/>
              <a:gd name="connsiteY5" fmla="*/ 0 h 2593852"/>
              <a:gd name="connsiteX0" fmla="*/ 1 w 1470457"/>
              <a:gd name="connsiteY0" fmla="*/ 0 h 2593852"/>
              <a:gd name="connsiteX1" fmla="*/ 713852 w 1470457"/>
              <a:gd name="connsiteY1" fmla="*/ 252666 h 2593852"/>
              <a:gd name="connsiteX2" fmla="*/ 1467185 w 1470457"/>
              <a:gd name="connsiteY2" fmla="*/ 1357085 h 2593852"/>
              <a:gd name="connsiteX3" fmla="*/ 593541 w 1470457"/>
              <a:gd name="connsiteY3" fmla="*/ 2365253 h 2593852"/>
              <a:gd name="connsiteX4" fmla="*/ 1 w 1470457"/>
              <a:gd name="connsiteY4" fmla="*/ 2593852 h 2593852"/>
              <a:gd name="connsiteX5" fmla="*/ 1 w 1470457"/>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413" h="2593852">
                <a:moveTo>
                  <a:pt x="1" y="0"/>
                </a:moveTo>
                <a:cubicBezTo>
                  <a:pt x="233942" y="0"/>
                  <a:pt x="431788" y="120319"/>
                  <a:pt x="713852" y="252666"/>
                </a:cubicBezTo>
                <a:cubicBezTo>
                  <a:pt x="1206731" y="553456"/>
                  <a:pt x="1511303" y="1065144"/>
                  <a:pt x="1467185" y="1357085"/>
                </a:cubicBezTo>
                <a:cubicBezTo>
                  <a:pt x="1423067" y="1649026"/>
                  <a:pt x="1218007" y="2208842"/>
                  <a:pt x="593541" y="2365253"/>
                </a:cubicBezTo>
                <a:cubicBezTo>
                  <a:pt x="972430" y="2285043"/>
                  <a:pt x="197848" y="2517652"/>
                  <a:pt x="1" y="2593852"/>
                </a:cubicBezTo>
                <a:cubicBezTo>
                  <a:pt x="2" y="1805435"/>
                  <a:pt x="0" y="788417"/>
                  <a:pt x="1" y="0"/>
                </a:cubicBezTo>
                <a:close/>
              </a:path>
            </a:pathLst>
          </a:custGeom>
          <a:solidFill>
            <a:srgbClr val="C7D9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Delay 31">
            <a:extLst>
              <a:ext uri="{FF2B5EF4-FFF2-40B4-BE49-F238E27FC236}">
                <a16:creationId xmlns:a16="http://schemas.microsoft.com/office/drawing/2014/main" id="{10E01554-D362-3634-BBB3-94F4FB9E00C3}"/>
              </a:ext>
            </a:extLst>
          </p:cNvPr>
          <p:cNvSpPr/>
          <p:nvPr/>
        </p:nvSpPr>
        <p:spPr>
          <a:xfrm rot="5400000">
            <a:off x="6640587" y="4530758"/>
            <a:ext cx="1345369" cy="2593852"/>
          </a:xfrm>
          <a:custGeom>
            <a:avLst/>
            <a:gdLst>
              <a:gd name="connsiteX0" fmla="*/ 0 w 1403644"/>
              <a:gd name="connsiteY0" fmla="*/ 0 h 2184777"/>
              <a:gd name="connsiteX1" fmla="*/ 701822 w 1403644"/>
              <a:gd name="connsiteY1" fmla="*/ 0 h 2184777"/>
              <a:gd name="connsiteX2" fmla="*/ 1403644 w 1403644"/>
              <a:gd name="connsiteY2" fmla="*/ 1092389 h 2184777"/>
              <a:gd name="connsiteX3" fmla="*/ 701822 w 1403644"/>
              <a:gd name="connsiteY3" fmla="*/ 2184778 h 2184777"/>
              <a:gd name="connsiteX4" fmla="*/ 0 w 1403644"/>
              <a:gd name="connsiteY4" fmla="*/ 2184777 h 2184777"/>
              <a:gd name="connsiteX5" fmla="*/ 0 w 1403644"/>
              <a:gd name="connsiteY5" fmla="*/ 0 h 2184777"/>
              <a:gd name="connsiteX0" fmla="*/ 3 w 1403644"/>
              <a:gd name="connsiteY0" fmla="*/ 0 h 2365253"/>
              <a:gd name="connsiteX1" fmla="*/ 701822 w 1403644"/>
              <a:gd name="connsiteY1" fmla="*/ 180475 h 2365253"/>
              <a:gd name="connsiteX2" fmla="*/ 1403644 w 1403644"/>
              <a:gd name="connsiteY2" fmla="*/ 1272864 h 2365253"/>
              <a:gd name="connsiteX3" fmla="*/ 701822 w 1403644"/>
              <a:gd name="connsiteY3" fmla="*/ 2365253 h 2365253"/>
              <a:gd name="connsiteX4" fmla="*/ 0 w 1403644"/>
              <a:gd name="connsiteY4" fmla="*/ 2365252 h 2365253"/>
              <a:gd name="connsiteX5" fmla="*/ 3 w 1403644"/>
              <a:gd name="connsiteY5" fmla="*/ 0 h 2365253"/>
              <a:gd name="connsiteX0" fmla="*/ 1 w 1403642"/>
              <a:gd name="connsiteY0" fmla="*/ 0 h 2593852"/>
              <a:gd name="connsiteX1" fmla="*/ 701820 w 1403642"/>
              <a:gd name="connsiteY1" fmla="*/ 180475 h 2593852"/>
              <a:gd name="connsiteX2" fmla="*/ 1403642 w 1403642"/>
              <a:gd name="connsiteY2" fmla="*/ 1272864 h 2593852"/>
              <a:gd name="connsiteX3" fmla="*/ 701820 w 1403642"/>
              <a:gd name="connsiteY3" fmla="*/ 2365253 h 2593852"/>
              <a:gd name="connsiteX4" fmla="*/ 1 w 1403642"/>
              <a:gd name="connsiteY4" fmla="*/ 2593852 h 2593852"/>
              <a:gd name="connsiteX5" fmla="*/ 1 w 1403642"/>
              <a:gd name="connsiteY5" fmla="*/ 0 h 2593852"/>
              <a:gd name="connsiteX0" fmla="*/ 1 w 1404216"/>
              <a:gd name="connsiteY0" fmla="*/ 0 h 2593852"/>
              <a:gd name="connsiteX1" fmla="*/ 786041 w 1404216"/>
              <a:gd name="connsiteY1" fmla="*/ 312823 h 2593852"/>
              <a:gd name="connsiteX2" fmla="*/ 1403642 w 1404216"/>
              <a:gd name="connsiteY2" fmla="*/ 1272864 h 2593852"/>
              <a:gd name="connsiteX3" fmla="*/ 701820 w 1404216"/>
              <a:gd name="connsiteY3" fmla="*/ 2365253 h 2593852"/>
              <a:gd name="connsiteX4" fmla="*/ 1 w 1404216"/>
              <a:gd name="connsiteY4" fmla="*/ 2593852 h 2593852"/>
              <a:gd name="connsiteX5" fmla="*/ 1 w 1404216"/>
              <a:gd name="connsiteY5" fmla="*/ 0 h 2593852"/>
              <a:gd name="connsiteX0" fmla="*/ 1 w 1403651"/>
              <a:gd name="connsiteY0" fmla="*/ 0 h 2593852"/>
              <a:gd name="connsiteX1" fmla="*/ 713852 w 1403651"/>
              <a:gd name="connsiteY1" fmla="*/ 252666 h 2593852"/>
              <a:gd name="connsiteX2" fmla="*/ 1403642 w 1403651"/>
              <a:gd name="connsiteY2" fmla="*/ 1272864 h 2593852"/>
              <a:gd name="connsiteX3" fmla="*/ 701820 w 1403651"/>
              <a:gd name="connsiteY3" fmla="*/ 2365253 h 2593852"/>
              <a:gd name="connsiteX4" fmla="*/ 1 w 1403651"/>
              <a:gd name="connsiteY4" fmla="*/ 2593852 h 2593852"/>
              <a:gd name="connsiteX5" fmla="*/ 1 w 1403651"/>
              <a:gd name="connsiteY5" fmla="*/ 0 h 2593852"/>
              <a:gd name="connsiteX0" fmla="*/ 1 w 1403651"/>
              <a:gd name="connsiteY0" fmla="*/ 0 h 2593852"/>
              <a:gd name="connsiteX1" fmla="*/ 713852 w 1403651"/>
              <a:gd name="connsiteY1" fmla="*/ 252666 h 2593852"/>
              <a:gd name="connsiteX2" fmla="*/ 1403642 w 1403651"/>
              <a:gd name="connsiteY2" fmla="*/ 1272864 h 2593852"/>
              <a:gd name="connsiteX3" fmla="*/ 701820 w 1403651"/>
              <a:gd name="connsiteY3" fmla="*/ 2365253 h 2593852"/>
              <a:gd name="connsiteX4" fmla="*/ 1 w 1403651"/>
              <a:gd name="connsiteY4" fmla="*/ 2593852 h 2593852"/>
              <a:gd name="connsiteX5" fmla="*/ 1 w 1403651"/>
              <a:gd name="connsiteY5" fmla="*/ 0 h 2593852"/>
              <a:gd name="connsiteX0" fmla="*/ 1 w 1406027"/>
              <a:gd name="connsiteY0" fmla="*/ 0 h 2593852"/>
              <a:gd name="connsiteX1" fmla="*/ 713852 w 1406027"/>
              <a:gd name="connsiteY1" fmla="*/ 252666 h 2593852"/>
              <a:gd name="connsiteX2" fmla="*/ 1403642 w 1406027"/>
              <a:gd name="connsiteY2" fmla="*/ 1272864 h 2593852"/>
              <a:gd name="connsiteX3" fmla="*/ 509318 w 1406027"/>
              <a:gd name="connsiteY3" fmla="*/ 2437443 h 2593852"/>
              <a:gd name="connsiteX4" fmla="*/ 1 w 1406027"/>
              <a:gd name="connsiteY4" fmla="*/ 2593852 h 2593852"/>
              <a:gd name="connsiteX5" fmla="*/ 1 w 1406027"/>
              <a:gd name="connsiteY5" fmla="*/ 0 h 2593852"/>
              <a:gd name="connsiteX0" fmla="*/ 1 w 1403794"/>
              <a:gd name="connsiteY0" fmla="*/ 0 h 2593852"/>
              <a:gd name="connsiteX1" fmla="*/ 713852 w 1403794"/>
              <a:gd name="connsiteY1" fmla="*/ 252666 h 2593852"/>
              <a:gd name="connsiteX2" fmla="*/ 1403642 w 1403794"/>
              <a:gd name="connsiteY2" fmla="*/ 1272864 h 2593852"/>
              <a:gd name="connsiteX3" fmla="*/ 665731 w 1403794"/>
              <a:gd name="connsiteY3" fmla="*/ 2317127 h 2593852"/>
              <a:gd name="connsiteX4" fmla="*/ 1 w 1403794"/>
              <a:gd name="connsiteY4" fmla="*/ 2593852 h 2593852"/>
              <a:gd name="connsiteX5" fmla="*/ 1 w 1403794"/>
              <a:gd name="connsiteY5" fmla="*/ 0 h 2593852"/>
              <a:gd name="connsiteX0" fmla="*/ 1 w 1403794"/>
              <a:gd name="connsiteY0" fmla="*/ 0 h 2593852"/>
              <a:gd name="connsiteX1" fmla="*/ 713852 w 1403794"/>
              <a:gd name="connsiteY1" fmla="*/ 252666 h 2593852"/>
              <a:gd name="connsiteX2" fmla="*/ 1403642 w 1403794"/>
              <a:gd name="connsiteY2" fmla="*/ 1272864 h 2593852"/>
              <a:gd name="connsiteX3" fmla="*/ 665731 w 1403794"/>
              <a:gd name="connsiteY3" fmla="*/ 2317127 h 2593852"/>
              <a:gd name="connsiteX4" fmla="*/ 1 w 1403794"/>
              <a:gd name="connsiteY4" fmla="*/ 2593852 h 2593852"/>
              <a:gd name="connsiteX5" fmla="*/ 1 w 1403794"/>
              <a:gd name="connsiteY5" fmla="*/ 0 h 2593852"/>
              <a:gd name="connsiteX0" fmla="*/ 1 w 1404530"/>
              <a:gd name="connsiteY0" fmla="*/ 0 h 2593852"/>
              <a:gd name="connsiteX1" fmla="*/ 713852 w 1404530"/>
              <a:gd name="connsiteY1" fmla="*/ 252666 h 2593852"/>
              <a:gd name="connsiteX2" fmla="*/ 1403642 w 1404530"/>
              <a:gd name="connsiteY2" fmla="*/ 1272864 h 2593852"/>
              <a:gd name="connsiteX3" fmla="*/ 593541 w 1404530"/>
              <a:gd name="connsiteY3" fmla="*/ 2365253 h 2593852"/>
              <a:gd name="connsiteX4" fmla="*/ 1 w 1404530"/>
              <a:gd name="connsiteY4" fmla="*/ 2593852 h 2593852"/>
              <a:gd name="connsiteX5" fmla="*/ 1 w 1404530"/>
              <a:gd name="connsiteY5" fmla="*/ 0 h 2593852"/>
              <a:gd name="connsiteX0" fmla="*/ 1 w 1404530"/>
              <a:gd name="connsiteY0" fmla="*/ 0 h 2593852"/>
              <a:gd name="connsiteX1" fmla="*/ 713852 w 1404530"/>
              <a:gd name="connsiteY1" fmla="*/ 252666 h 2593852"/>
              <a:gd name="connsiteX2" fmla="*/ 1403642 w 1404530"/>
              <a:gd name="connsiteY2" fmla="*/ 1272864 h 2593852"/>
              <a:gd name="connsiteX3" fmla="*/ 593541 w 1404530"/>
              <a:gd name="connsiteY3" fmla="*/ 2365253 h 2593852"/>
              <a:gd name="connsiteX4" fmla="*/ 1 w 1404530"/>
              <a:gd name="connsiteY4" fmla="*/ 2593852 h 2593852"/>
              <a:gd name="connsiteX5" fmla="*/ 1 w 1404530"/>
              <a:gd name="connsiteY5" fmla="*/ 0 h 2593852"/>
              <a:gd name="connsiteX0" fmla="*/ 1 w 1413699"/>
              <a:gd name="connsiteY0" fmla="*/ 0 h 2593852"/>
              <a:gd name="connsiteX1" fmla="*/ 713852 w 1413699"/>
              <a:gd name="connsiteY1" fmla="*/ 252666 h 2593852"/>
              <a:gd name="connsiteX2" fmla="*/ 1403642 w 1413699"/>
              <a:gd name="connsiteY2" fmla="*/ 1272864 h 2593852"/>
              <a:gd name="connsiteX3" fmla="*/ 593541 w 1413699"/>
              <a:gd name="connsiteY3" fmla="*/ 2365253 h 2593852"/>
              <a:gd name="connsiteX4" fmla="*/ 1 w 1413699"/>
              <a:gd name="connsiteY4" fmla="*/ 2593852 h 2593852"/>
              <a:gd name="connsiteX5" fmla="*/ 1 w 1413699"/>
              <a:gd name="connsiteY5" fmla="*/ 0 h 2593852"/>
              <a:gd name="connsiteX0" fmla="*/ 1 w 1407446"/>
              <a:gd name="connsiteY0" fmla="*/ 0 h 2593852"/>
              <a:gd name="connsiteX1" fmla="*/ 713852 w 1407446"/>
              <a:gd name="connsiteY1" fmla="*/ 252666 h 2593852"/>
              <a:gd name="connsiteX2" fmla="*/ 1403642 w 1407446"/>
              <a:gd name="connsiteY2" fmla="*/ 1272864 h 2593852"/>
              <a:gd name="connsiteX3" fmla="*/ 593541 w 1407446"/>
              <a:gd name="connsiteY3" fmla="*/ 2365253 h 2593852"/>
              <a:gd name="connsiteX4" fmla="*/ 1 w 1407446"/>
              <a:gd name="connsiteY4" fmla="*/ 2593852 h 2593852"/>
              <a:gd name="connsiteX5" fmla="*/ 1 w 1407446"/>
              <a:gd name="connsiteY5" fmla="*/ 0 h 2593852"/>
              <a:gd name="connsiteX0" fmla="*/ 1 w 1431290"/>
              <a:gd name="connsiteY0" fmla="*/ 0 h 2593852"/>
              <a:gd name="connsiteX1" fmla="*/ 713852 w 1431290"/>
              <a:gd name="connsiteY1" fmla="*/ 252666 h 2593852"/>
              <a:gd name="connsiteX2" fmla="*/ 1427706 w 1431290"/>
              <a:gd name="connsiteY2" fmla="*/ 1357085 h 2593852"/>
              <a:gd name="connsiteX3" fmla="*/ 593541 w 1431290"/>
              <a:gd name="connsiteY3" fmla="*/ 2365253 h 2593852"/>
              <a:gd name="connsiteX4" fmla="*/ 1 w 1431290"/>
              <a:gd name="connsiteY4" fmla="*/ 2593852 h 2593852"/>
              <a:gd name="connsiteX5" fmla="*/ 1 w 1431290"/>
              <a:gd name="connsiteY5" fmla="*/ 0 h 2593852"/>
              <a:gd name="connsiteX0" fmla="*/ 1 w 1470457"/>
              <a:gd name="connsiteY0" fmla="*/ 0 h 2593852"/>
              <a:gd name="connsiteX1" fmla="*/ 713852 w 1470457"/>
              <a:gd name="connsiteY1" fmla="*/ 252666 h 2593852"/>
              <a:gd name="connsiteX2" fmla="*/ 1467185 w 1470457"/>
              <a:gd name="connsiteY2" fmla="*/ 1357085 h 2593852"/>
              <a:gd name="connsiteX3" fmla="*/ 593541 w 1470457"/>
              <a:gd name="connsiteY3" fmla="*/ 2365253 h 2593852"/>
              <a:gd name="connsiteX4" fmla="*/ 1 w 1470457"/>
              <a:gd name="connsiteY4" fmla="*/ 2593852 h 2593852"/>
              <a:gd name="connsiteX5" fmla="*/ 1 w 1470457"/>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413" h="2593852">
                <a:moveTo>
                  <a:pt x="1" y="0"/>
                </a:moveTo>
                <a:cubicBezTo>
                  <a:pt x="233942" y="0"/>
                  <a:pt x="431788" y="120319"/>
                  <a:pt x="713852" y="252666"/>
                </a:cubicBezTo>
                <a:cubicBezTo>
                  <a:pt x="1206731" y="553456"/>
                  <a:pt x="1511303" y="1065144"/>
                  <a:pt x="1467185" y="1357085"/>
                </a:cubicBezTo>
                <a:cubicBezTo>
                  <a:pt x="1423067" y="1649026"/>
                  <a:pt x="1218007" y="2208842"/>
                  <a:pt x="593541" y="2365253"/>
                </a:cubicBezTo>
                <a:cubicBezTo>
                  <a:pt x="972430" y="2285043"/>
                  <a:pt x="197848" y="2517652"/>
                  <a:pt x="1" y="2593852"/>
                </a:cubicBezTo>
                <a:cubicBezTo>
                  <a:pt x="2" y="1805435"/>
                  <a:pt x="0" y="788417"/>
                  <a:pt x="1" y="0"/>
                </a:cubicBezTo>
                <a:close/>
              </a:path>
            </a:pathLst>
          </a:custGeom>
          <a:solidFill>
            <a:srgbClr val="C7D9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Delay 31">
            <a:extLst>
              <a:ext uri="{FF2B5EF4-FFF2-40B4-BE49-F238E27FC236}">
                <a16:creationId xmlns:a16="http://schemas.microsoft.com/office/drawing/2014/main" id="{381FDA04-435A-4E05-726B-78197C403B9E}"/>
              </a:ext>
            </a:extLst>
          </p:cNvPr>
          <p:cNvSpPr/>
          <p:nvPr/>
        </p:nvSpPr>
        <p:spPr>
          <a:xfrm rot="5400000">
            <a:off x="9518674" y="5881206"/>
            <a:ext cx="1345369" cy="2593852"/>
          </a:xfrm>
          <a:custGeom>
            <a:avLst/>
            <a:gdLst>
              <a:gd name="connsiteX0" fmla="*/ 0 w 1403644"/>
              <a:gd name="connsiteY0" fmla="*/ 0 h 2184777"/>
              <a:gd name="connsiteX1" fmla="*/ 701822 w 1403644"/>
              <a:gd name="connsiteY1" fmla="*/ 0 h 2184777"/>
              <a:gd name="connsiteX2" fmla="*/ 1403644 w 1403644"/>
              <a:gd name="connsiteY2" fmla="*/ 1092389 h 2184777"/>
              <a:gd name="connsiteX3" fmla="*/ 701822 w 1403644"/>
              <a:gd name="connsiteY3" fmla="*/ 2184778 h 2184777"/>
              <a:gd name="connsiteX4" fmla="*/ 0 w 1403644"/>
              <a:gd name="connsiteY4" fmla="*/ 2184777 h 2184777"/>
              <a:gd name="connsiteX5" fmla="*/ 0 w 1403644"/>
              <a:gd name="connsiteY5" fmla="*/ 0 h 2184777"/>
              <a:gd name="connsiteX0" fmla="*/ 3 w 1403644"/>
              <a:gd name="connsiteY0" fmla="*/ 0 h 2365253"/>
              <a:gd name="connsiteX1" fmla="*/ 701822 w 1403644"/>
              <a:gd name="connsiteY1" fmla="*/ 180475 h 2365253"/>
              <a:gd name="connsiteX2" fmla="*/ 1403644 w 1403644"/>
              <a:gd name="connsiteY2" fmla="*/ 1272864 h 2365253"/>
              <a:gd name="connsiteX3" fmla="*/ 701822 w 1403644"/>
              <a:gd name="connsiteY3" fmla="*/ 2365253 h 2365253"/>
              <a:gd name="connsiteX4" fmla="*/ 0 w 1403644"/>
              <a:gd name="connsiteY4" fmla="*/ 2365252 h 2365253"/>
              <a:gd name="connsiteX5" fmla="*/ 3 w 1403644"/>
              <a:gd name="connsiteY5" fmla="*/ 0 h 2365253"/>
              <a:gd name="connsiteX0" fmla="*/ 1 w 1403642"/>
              <a:gd name="connsiteY0" fmla="*/ 0 h 2593852"/>
              <a:gd name="connsiteX1" fmla="*/ 701820 w 1403642"/>
              <a:gd name="connsiteY1" fmla="*/ 180475 h 2593852"/>
              <a:gd name="connsiteX2" fmla="*/ 1403642 w 1403642"/>
              <a:gd name="connsiteY2" fmla="*/ 1272864 h 2593852"/>
              <a:gd name="connsiteX3" fmla="*/ 701820 w 1403642"/>
              <a:gd name="connsiteY3" fmla="*/ 2365253 h 2593852"/>
              <a:gd name="connsiteX4" fmla="*/ 1 w 1403642"/>
              <a:gd name="connsiteY4" fmla="*/ 2593852 h 2593852"/>
              <a:gd name="connsiteX5" fmla="*/ 1 w 1403642"/>
              <a:gd name="connsiteY5" fmla="*/ 0 h 2593852"/>
              <a:gd name="connsiteX0" fmla="*/ 1 w 1404216"/>
              <a:gd name="connsiteY0" fmla="*/ 0 h 2593852"/>
              <a:gd name="connsiteX1" fmla="*/ 786041 w 1404216"/>
              <a:gd name="connsiteY1" fmla="*/ 312823 h 2593852"/>
              <a:gd name="connsiteX2" fmla="*/ 1403642 w 1404216"/>
              <a:gd name="connsiteY2" fmla="*/ 1272864 h 2593852"/>
              <a:gd name="connsiteX3" fmla="*/ 701820 w 1404216"/>
              <a:gd name="connsiteY3" fmla="*/ 2365253 h 2593852"/>
              <a:gd name="connsiteX4" fmla="*/ 1 w 1404216"/>
              <a:gd name="connsiteY4" fmla="*/ 2593852 h 2593852"/>
              <a:gd name="connsiteX5" fmla="*/ 1 w 1404216"/>
              <a:gd name="connsiteY5" fmla="*/ 0 h 2593852"/>
              <a:gd name="connsiteX0" fmla="*/ 1 w 1403651"/>
              <a:gd name="connsiteY0" fmla="*/ 0 h 2593852"/>
              <a:gd name="connsiteX1" fmla="*/ 713852 w 1403651"/>
              <a:gd name="connsiteY1" fmla="*/ 252666 h 2593852"/>
              <a:gd name="connsiteX2" fmla="*/ 1403642 w 1403651"/>
              <a:gd name="connsiteY2" fmla="*/ 1272864 h 2593852"/>
              <a:gd name="connsiteX3" fmla="*/ 701820 w 1403651"/>
              <a:gd name="connsiteY3" fmla="*/ 2365253 h 2593852"/>
              <a:gd name="connsiteX4" fmla="*/ 1 w 1403651"/>
              <a:gd name="connsiteY4" fmla="*/ 2593852 h 2593852"/>
              <a:gd name="connsiteX5" fmla="*/ 1 w 1403651"/>
              <a:gd name="connsiteY5" fmla="*/ 0 h 2593852"/>
              <a:gd name="connsiteX0" fmla="*/ 1 w 1403651"/>
              <a:gd name="connsiteY0" fmla="*/ 0 h 2593852"/>
              <a:gd name="connsiteX1" fmla="*/ 713852 w 1403651"/>
              <a:gd name="connsiteY1" fmla="*/ 252666 h 2593852"/>
              <a:gd name="connsiteX2" fmla="*/ 1403642 w 1403651"/>
              <a:gd name="connsiteY2" fmla="*/ 1272864 h 2593852"/>
              <a:gd name="connsiteX3" fmla="*/ 701820 w 1403651"/>
              <a:gd name="connsiteY3" fmla="*/ 2365253 h 2593852"/>
              <a:gd name="connsiteX4" fmla="*/ 1 w 1403651"/>
              <a:gd name="connsiteY4" fmla="*/ 2593852 h 2593852"/>
              <a:gd name="connsiteX5" fmla="*/ 1 w 1403651"/>
              <a:gd name="connsiteY5" fmla="*/ 0 h 2593852"/>
              <a:gd name="connsiteX0" fmla="*/ 1 w 1406027"/>
              <a:gd name="connsiteY0" fmla="*/ 0 h 2593852"/>
              <a:gd name="connsiteX1" fmla="*/ 713852 w 1406027"/>
              <a:gd name="connsiteY1" fmla="*/ 252666 h 2593852"/>
              <a:gd name="connsiteX2" fmla="*/ 1403642 w 1406027"/>
              <a:gd name="connsiteY2" fmla="*/ 1272864 h 2593852"/>
              <a:gd name="connsiteX3" fmla="*/ 509318 w 1406027"/>
              <a:gd name="connsiteY3" fmla="*/ 2437443 h 2593852"/>
              <a:gd name="connsiteX4" fmla="*/ 1 w 1406027"/>
              <a:gd name="connsiteY4" fmla="*/ 2593852 h 2593852"/>
              <a:gd name="connsiteX5" fmla="*/ 1 w 1406027"/>
              <a:gd name="connsiteY5" fmla="*/ 0 h 2593852"/>
              <a:gd name="connsiteX0" fmla="*/ 1 w 1403794"/>
              <a:gd name="connsiteY0" fmla="*/ 0 h 2593852"/>
              <a:gd name="connsiteX1" fmla="*/ 713852 w 1403794"/>
              <a:gd name="connsiteY1" fmla="*/ 252666 h 2593852"/>
              <a:gd name="connsiteX2" fmla="*/ 1403642 w 1403794"/>
              <a:gd name="connsiteY2" fmla="*/ 1272864 h 2593852"/>
              <a:gd name="connsiteX3" fmla="*/ 665731 w 1403794"/>
              <a:gd name="connsiteY3" fmla="*/ 2317127 h 2593852"/>
              <a:gd name="connsiteX4" fmla="*/ 1 w 1403794"/>
              <a:gd name="connsiteY4" fmla="*/ 2593852 h 2593852"/>
              <a:gd name="connsiteX5" fmla="*/ 1 w 1403794"/>
              <a:gd name="connsiteY5" fmla="*/ 0 h 2593852"/>
              <a:gd name="connsiteX0" fmla="*/ 1 w 1403794"/>
              <a:gd name="connsiteY0" fmla="*/ 0 h 2593852"/>
              <a:gd name="connsiteX1" fmla="*/ 713852 w 1403794"/>
              <a:gd name="connsiteY1" fmla="*/ 252666 h 2593852"/>
              <a:gd name="connsiteX2" fmla="*/ 1403642 w 1403794"/>
              <a:gd name="connsiteY2" fmla="*/ 1272864 h 2593852"/>
              <a:gd name="connsiteX3" fmla="*/ 665731 w 1403794"/>
              <a:gd name="connsiteY3" fmla="*/ 2317127 h 2593852"/>
              <a:gd name="connsiteX4" fmla="*/ 1 w 1403794"/>
              <a:gd name="connsiteY4" fmla="*/ 2593852 h 2593852"/>
              <a:gd name="connsiteX5" fmla="*/ 1 w 1403794"/>
              <a:gd name="connsiteY5" fmla="*/ 0 h 2593852"/>
              <a:gd name="connsiteX0" fmla="*/ 1 w 1404530"/>
              <a:gd name="connsiteY0" fmla="*/ 0 h 2593852"/>
              <a:gd name="connsiteX1" fmla="*/ 713852 w 1404530"/>
              <a:gd name="connsiteY1" fmla="*/ 252666 h 2593852"/>
              <a:gd name="connsiteX2" fmla="*/ 1403642 w 1404530"/>
              <a:gd name="connsiteY2" fmla="*/ 1272864 h 2593852"/>
              <a:gd name="connsiteX3" fmla="*/ 593541 w 1404530"/>
              <a:gd name="connsiteY3" fmla="*/ 2365253 h 2593852"/>
              <a:gd name="connsiteX4" fmla="*/ 1 w 1404530"/>
              <a:gd name="connsiteY4" fmla="*/ 2593852 h 2593852"/>
              <a:gd name="connsiteX5" fmla="*/ 1 w 1404530"/>
              <a:gd name="connsiteY5" fmla="*/ 0 h 2593852"/>
              <a:gd name="connsiteX0" fmla="*/ 1 w 1404530"/>
              <a:gd name="connsiteY0" fmla="*/ 0 h 2593852"/>
              <a:gd name="connsiteX1" fmla="*/ 713852 w 1404530"/>
              <a:gd name="connsiteY1" fmla="*/ 252666 h 2593852"/>
              <a:gd name="connsiteX2" fmla="*/ 1403642 w 1404530"/>
              <a:gd name="connsiteY2" fmla="*/ 1272864 h 2593852"/>
              <a:gd name="connsiteX3" fmla="*/ 593541 w 1404530"/>
              <a:gd name="connsiteY3" fmla="*/ 2365253 h 2593852"/>
              <a:gd name="connsiteX4" fmla="*/ 1 w 1404530"/>
              <a:gd name="connsiteY4" fmla="*/ 2593852 h 2593852"/>
              <a:gd name="connsiteX5" fmla="*/ 1 w 1404530"/>
              <a:gd name="connsiteY5" fmla="*/ 0 h 2593852"/>
              <a:gd name="connsiteX0" fmla="*/ 1 w 1413699"/>
              <a:gd name="connsiteY0" fmla="*/ 0 h 2593852"/>
              <a:gd name="connsiteX1" fmla="*/ 713852 w 1413699"/>
              <a:gd name="connsiteY1" fmla="*/ 252666 h 2593852"/>
              <a:gd name="connsiteX2" fmla="*/ 1403642 w 1413699"/>
              <a:gd name="connsiteY2" fmla="*/ 1272864 h 2593852"/>
              <a:gd name="connsiteX3" fmla="*/ 593541 w 1413699"/>
              <a:gd name="connsiteY3" fmla="*/ 2365253 h 2593852"/>
              <a:gd name="connsiteX4" fmla="*/ 1 w 1413699"/>
              <a:gd name="connsiteY4" fmla="*/ 2593852 h 2593852"/>
              <a:gd name="connsiteX5" fmla="*/ 1 w 1413699"/>
              <a:gd name="connsiteY5" fmla="*/ 0 h 2593852"/>
              <a:gd name="connsiteX0" fmla="*/ 1 w 1407446"/>
              <a:gd name="connsiteY0" fmla="*/ 0 h 2593852"/>
              <a:gd name="connsiteX1" fmla="*/ 713852 w 1407446"/>
              <a:gd name="connsiteY1" fmla="*/ 252666 h 2593852"/>
              <a:gd name="connsiteX2" fmla="*/ 1403642 w 1407446"/>
              <a:gd name="connsiteY2" fmla="*/ 1272864 h 2593852"/>
              <a:gd name="connsiteX3" fmla="*/ 593541 w 1407446"/>
              <a:gd name="connsiteY3" fmla="*/ 2365253 h 2593852"/>
              <a:gd name="connsiteX4" fmla="*/ 1 w 1407446"/>
              <a:gd name="connsiteY4" fmla="*/ 2593852 h 2593852"/>
              <a:gd name="connsiteX5" fmla="*/ 1 w 1407446"/>
              <a:gd name="connsiteY5" fmla="*/ 0 h 2593852"/>
              <a:gd name="connsiteX0" fmla="*/ 1 w 1431290"/>
              <a:gd name="connsiteY0" fmla="*/ 0 h 2593852"/>
              <a:gd name="connsiteX1" fmla="*/ 713852 w 1431290"/>
              <a:gd name="connsiteY1" fmla="*/ 252666 h 2593852"/>
              <a:gd name="connsiteX2" fmla="*/ 1427706 w 1431290"/>
              <a:gd name="connsiteY2" fmla="*/ 1357085 h 2593852"/>
              <a:gd name="connsiteX3" fmla="*/ 593541 w 1431290"/>
              <a:gd name="connsiteY3" fmla="*/ 2365253 h 2593852"/>
              <a:gd name="connsiteX4" fmla="*/ 1 w 1431290"/>
              <a:gd name="connsiteY4" fmla="*/ 2593852 h 2593852"/>
              <a:gd name="connsiteX5" fmla="*/ 1 w 1431290"/>
              <a:gd name="connsiteY5" fmla="*/ 0 h 2593852"/>
              <a:gd name="connsiteX0" fmla="*/ 1 w 1470457"/>
              <a:gd name="connsiteY0" fmla="*/ 0 h 2593852"/>
              <a:gd name="connsiteX1" fmla="*/ 713852 w 1470457"/>
              <a:gd name="connsiteY1" fmla="*/ 252666 h 2593852"/>
              <a:gd name="connsiteX2" fmla="*/ 1467185 w 1470457"/>
              <a:gd name="connsiteY2" fmla="*/ 1357085 h 2593852"/>
              <a:gd name="connsiteX3" fmla="*/ 593541 w 1470457"/>
              <a:gd name="connsiteY3" fmla="*/ 2365253 h 2593852"/>
              <a:gd name="connsiteX4" fmla="*/ 1 w 1470457"/>
              <a:gd name="connsiteY4" fmla="*/ 2593852 h 2593852"/>
              <a:gd name="connsiteX5" fmla="*/ 1 w 1470457"/>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413" h="2593852">
                <a:moveTo>
                  <a:pt x="1" y="0"/>
                </a:moveTo>
                <a:cubicBezTo>
                  <a:pt x="233942" y="0"/>
                  <a:pt x="431788" y="120319"/>
                  <a:pt x="713852" y="252666"/>
                </a:cubicBezTo>
                <a:cubicBezTo>
                  <a:pt x="1206731" y="553456"/>
                  <a:pt x="1511303" y="1065144"/>
                  <a:pt x="1467185" y="1357085"/>
                </a:cubicBezTo>
                <a:cubicBezTo>
                  <a:pt x="1423067" y="1649026"/>
                  <a:pt x="1218007" y="2208842"/>
                  <a:pt x="593541" y="2365253"/>
                </a:cubicBezTo>
                <a:cubicBezTo>
                  <a:pt x="972430" y="2285043"/>
                  <a:pt x="197848" y="2517652"/>
                  <a:pt x="1" y="2593852"/>
                </a:cubicBezTo>
                <a:cubicBezTo>
                  <a:pt x="2" y="1805435"/>
                  <a:pt x="0" y="788417"/>
                  <a:pt x="1" y="0"/>
                </a:cubicBezTo>
                <a:close/>
              </a:path>
            </a:pathLst>
          </a:custGeom>
          <a:solidFill>
            <a:srgbClr val="C7D9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DE33B4D-0223-69E5-D663-369DC7CF2CA8}"/>
              </a:ext>
            </a:extLst>
          </p:cNvPr>
          <p:cNvSpPr txBox="1"/>
          <p:nvPr/>
        </p:nvSpPr>
        <p:spPr>
          <a:xfrm>
            <a:off x="238476" y="5240357"/>
            <a:ext cx="2571730" cy="400110"/>
          </a:xfrm>
          <a:prstGeom prst="rect">
            <a:avLst/>
          </a:prstGeom>
          <a:noFill/>
        </p:spPr>
        <p:txBody>
          <a:bodyPr wrap="none" rtlCol="0">
            <a:spAutoFit/>
          </a:bodyPr>
          <a:lstStyle/>
          <a:p>
            <a:r>
              <a:rPr lang="en-US" sz="2000" b="1" dirty="0">
                <a:solidFill>
                  <a:srgbClr val="2F4157"/>
                </a:solidFill>
              </a:rPr>
              <a:t>Mohammed Ghanaym</a:t>
            </a:r>
          </a:p>
        </p:txBody>
      </p:sp>
      <p:sp>
        <p:nvSpPr>
          <p:cNvPr id="41" name="TextBox 40">
            <a:extLst>
              <a:ext uri="{FF2B5EF4-FFF2-40B4-BE49-F238E27FC236}">
                <a16:creationId xmlns:a16="http://schemas.microsoft.com/office/drawing/2014/main" id="{63F113BD-0CAD-A597-74E0-02FEB55F15B7}"/>
              </a:ext>
            </a:extLst>
          </p:cNvPr>
          <p:cNvSpPr txBox="1"/>
          <p:nvPr/>
        </p:nvSpPr>
        <p:spPr>
          <a:xfrm>
            <a:off x="3679504" y="6523890"/>
            <a:ext cx="1403974" cy="400110"/>
          </a:xfrm>
          <a:prstGeom prst="rect">
            <a:avLst/>
          </a:prstGeom>
          <a:noFill/>
        </p:spPr>
        <p:txBody>
          <a:bodyPr wrap="none" rtlCol="0">
            <a:spAutoFit/>
          </a:bodyPr>
          <a:lstStyle/>
          <a:p>
            <a:r>
              <a:rPr lang="en-US" sz="2000" b="1" dirty="0">
                <a:solidFill>
                  <a:srgbClr val="2F4157"/>
                </a:solidFill>
              </a:rPr>
              <a:t>Reaal Salah</a:t>
            </a:r>
          </a:p>
        </p:txBody>
      </p:sp>
      <p:sp>
        <p:nvSpPr>
          <p:cNvPr id="42" name="TextBox 41">
            <a:extLst>
              <a:ext uri="{FF2B5EF4-FFF2-40B4-BE49-F238E27FC236}">
                <a16:creationId xmlns:a16="http://schemas.microsoft.com/office/drawing/2014/main" id="{DF622076-321E-91AB-4483-7C2095C0EFDF}"/>
              </a:ext>
            </a:extLst>
          </p:cNvPr>
          <p:cNvSpPr txBox="1"/>
          <p:nvPr/>
        </p:nvSpPr>
        <p:spPr>
          <a:xfrm>
            <a:off x="6343666" y="5240357"/>
            <a:ext cx="1937197" cy="400110"/>
          </a:xfrm>
          <a:prstGeom prst="rect">
            <a:avLst/>
          </a:prstGeom>
          <a:noFill/>
        </p:spPr>
        <p:txBody>
          <a:bodyPr wrap="none" rtlCol="0">
            <a:spAutoFit/>
          </a:bodyPr>
          <a:lstStyle/>
          <a:p>
            <a:r>
              <a:rPr lang="en-US" sz="2000" b="1" dirty="0">
                <a:solidFill>
                  <a:srgbClr val="2F4157"/>
                </a:solidFill>
              </a:rPr>
              <a:t>Abelwahed Nasr</a:t>
            </a:r>
          </a:p>
        </p:txBody>
      </p:sp>
      <p:sp>
        <p:nvSpPr>
          <p:cNvPr id="43" name="TextBox 42">
            <a:extLst>
              <a:ext uri="{FF2B5EF4-FFF2-40B4-BE49-F238E27FC236}">
                <a16:creationId xmlns:a16="http://schemas.microsoft.com/office/drawing/2014/main" id="{8B39F9F3-8F9D-5F1B-E821-055DE3269712}"/>
              </a:ext>
            </a:extLst>
          </p:cNvPr>
          <p:cNvSpPr txBox="1"/>
          <p:nvPr/>
        </p:nvSpPr>
        <p:spPr>
          <a:xfrm>
            <a:off x="9069946" y="6523890"/>
            <a:ext cx="2329484" cy="400110"/>
          </a:xfrm>
          <a:prstGeom prst="rect">
            <a:avLst/>
          </a:prstGeom>
          <a:noFill/>
        </p:spPr>
        <p:txBody>
          <a:bodyPr wrap="none" rtlCol="0">
            <a:spAutoFit/>
          </a:bodyPr>
          <a:lstStyle/>
          <a:p>
            <a:r>
              <a:rPr lang="en-US" sz="2000" b="1" dirty="0">
                <a:solidFill>
                  <a:srgbClr val="2F4157"/>
                </a:solidFill>
              </a:rPr>
              <a:t>Sondos Mohammed</a:t>
            </a:r>
          </a:p>
        </p:txBody>
      </p:sp>
      <p:pic>
        <p:nvPicPr>
          <p:cNvPr id="47" name="Picture 46" descr="A person wearing a head scarf&#10;&#10;AI-generated content may be incorrect.">
            <a:extLst>
              <a:ext uri="{FF2B5EF4-FFF2-40B4-BE49-F238E27FC236}">
                <a16:creationId xmlns:a16="http://schemas.microsoft.com/office/drawing/2014/main" id="{3C05D563-6D3F-7D47-4C47-313A66ED5FFD}"/>
              </a:ext>
            </a:extLst>
          </p:cNvPr>
          <p:cNvPicPr>
            <a:picLocks noChangeAspect="1"/>
          </p:cNvPicPr>
          <p:nvPr/>
        </p:nvPicPr>
        <p:blipFill>
          <a:blip r:embed="rId10"/>
          <a:stretch>
            <a:fillRect/>
          </a:stretch>
        </p:blipFill>
        <p:spPr>
          <a:xfrm>
            <a:off x="12226377" y="2878693"/>
            <a:ext cx="1688153" cy="2998159"/>
          </a:xfrm>
          <a:prstGeom prst="rect">
            <a:avLst/>
          </a:prstGeom>
        </p:spPr>
      </p:pic>
      <p:sp>
        <p:nvSpPr>
          <p:cNvPr id="48" name="Flowchart: Delay 31">
            <a:extLst>
              <a:ext uri="{FF2B5EF4-FFF2-40B4-BE49-F238E27FC236}">
                <a16:creationId xmlns:a16="http://schemas.microsoft.com/office/drawing/2014/main" id="{B1FF2993-970C-F971-0AA3-67A125856037}"/>
              </a:ext>
            </a:extLst>
          </p:cNvPr>
          <p:cNvSpPr/>
          <p:nvPr/>
        </p:nvSpPr>
        <p:spPr>
          <a:xfrm rot="5400000">
            <a:off x="12422313" y="4530759"/>
            <a:ext cx="1345369" cy="2593852"/>
          </a:xfrm>
          <a:custGeom>
            <a:avLst/>
            <a:gdLst>
              <a:gd name="connsiteX0" fmla="*/ 0 w 1403644"/>
              <a:gd name="connsiteY0" fmla="*/ 0 h 2184777"/>
              <a:gd name="connsiteX1" fmla="*/ 701822 w 1403644"/>
              <a:gd name="connsiteY1" fmla="*/ 0 h 2184777"/>
              <a:gd name="connsiteX2" fmla="*/ 1403644 w 1403644"/>
              <a:gd name="connsiteY2" fmla="*/ 1092389 h 2184777"/>
              <a:gd name="connsiteX3" fmla="*/ 701822 w 1403644"/>
              <a:gd name="connsiteY3" fmla="*/ 2184778 h 2184777"/>
              <a:gd name="connsiteX4" fmla="*/ 0 w 1403644"/>
              <a:gd name="connsiteY4" fmla="*/ 2184777 h 2184777"/>
              <a:gd name="connsiteX5" fmla="*/ 0 w 1403644"/>
              <a:gd name="connsiteY5" fmla="*/ 0 h 2184777"/>
              <a:gd name="connsiteX0" fmla="*/ 3 w 1403644"/>
              <a:gd name="connsiteY0" fmla="*/ 0 h 2365253"/>
              <a:gd name="connsiteX1" fmla="*/ 701822 w 1403644"/>
              <a:gd name="connsiteY1" fmla="*/ 180475 h 2365253"/>
              <a:gd name="connsiteX2" fmla="*/ 1403644 w 1403644"/>
              <a:gd name="connsiteY2" fmla="*/ 1272864 h 2365253"/>
              <a:gd name="connsiteX3" fmla="*/ 701822 w 1403644"/>
              <a:gd name="connsiteY3" fmla="*/ 2365253 h 2365253"/>
              <a:gd name="connsiteX4" fmla="*/ 0 w 1403644"/>
              <a:gd name="connsiteY4" fmla="*/ 2365252 h 2365253"/>
              <a:gd name="connsiteX5" fmla="*/ 3 w 1403644"/>
              <a:gd name="connsiteY5" fmla="*/ 0 h 2365253"/>
              <a:gd name="connsiteX0" fmla="*/ 1 w 1403642"/>
              <a:gd name="connsiteY0" fmla="*/ 0 h 2593852"/>
              <a:gd name="connsiteX1" fmla="*/ 701820 w 1403642"/>
              <a:gd name="connsiteY1" fmla="*/ 180475 h 2593852"/>
              <a:gd name="connsiteX2" fmla="*/ 1403642 w 1403642"/>
              <a:gd name="connsiteY2" fmla="*/ 1272864 h 2593852"/>
              <a:gd name="connsiteX3" fmla="*/ 701820 w 1403642"/>
              <a:gd name="connsiteY3" fmla="*/ 2365253 h 2593852"/>
              <a:gd name="connsiteX4" fmla="*/ 1 w 1403642"/>
              <a:gd name="connsiteY4" fmla="*/ 2593852 h 2593852"/>
              <a:gd name="connsiteX5" fmla="*/ 1 w 1403642"/>
              <a:gd name="connsiteY5" fmla="*/ 0 h 2593852"/>
              <a:gd name="connsiteX0" fmla="*/ 1 w 1404216"/>
              <a:gd name="connsiteY0" fmla="*/ 0 h 2593852"/>
              <a:gd name="connsiteX1" fmla="*/ 786041 w 1404216"/>
              <a:gd name="connsiteY1" fmla="*/ 312823 h 2593852"/>
              <a:gd name="connsiteX2" fmla="*/ 1403642 w 1404216"/>
              <a:gd name="connsiteY2" fmla="*/ 1272864 h 2593852"/>
              <a:gd name="connsiteX3" fmla="*/ 701820 w 1404216"/>
              <a:gd name="connsiteY3" fmla="*/ 2365253 h 2593852"/>
              <a:gd name="connsiteX4" fmla="*/ 1 w 1404216"/>
              <a:gd name="connsiteY4" fmla="*/ 2593852 h 2593852"/>
              <a:gd name="connsiteX5" fmla="*/ 1 w 1404216"/>
              <a:gd name="connsiteY5" fmla="*/ 0 h 2593852"/>
              <a:gd name="connsiteX0" fmla="*/ 1 w 1403651"/>
              <a:gd name="connsiteY0" fmla="*/ 0 h 2593852"/>
              <a:gd name="connsiteX1" fmla="*/ 713852 w 1403651"/>
              <a:gd name="connsiteY1" fmla="*/ 252666 h 2593852"/>
              <a:gd name="connsiteX2" fmla="*/ 1403642 w 1403651"/>
              <a:gd name="connsiteY2" fmla="*/ 1272864 h 2593852"/>
              <a:gd name="connsiteX3" fmla="*/ 701820 w 1403651"/>
              <a:gd name="connsiteY3" fmla="*/ 2365253 h 2593852"/>
              <a:gd name="connsiteX4" fmla="*/ 1 w 1403651"/>
              <a:gd name="connsiteY4" fmla="*/ 2593852 h 2593852"/>
              <a:gd name="connsiteX5" fmla="*/ 1 w 1403651"/>
              <a:gd name="connsiteY5" fmla="*/ 0 h 2593852"/>
              <a:gd name="connsiteX0" fmla="*/ 1 w 1403651"/>
              <a:gd name="connsiteY0" fmla="*/ 0 h 2593852"/>
              <a:gd name="connsiteX1" fmla="*/ 713852 w 1403651"/>
              <a:gd name="connsiteY1" fmla="*/ 252666 h 2593852"/>
              <a:gd name="connsiteX2" fmla="*/ 1403642 w 1403651"/>
              <a:gd name="connsiteY2" fmla="*/ 1272864 h 2593852"/>
              <a:gd name="connsiteX3" fmla="*/ 701820 w 1403651"/>
              <a:gd name="connsiteY3" fmla="*/ 2365253 h 2593852"/>
              <a:gd name="connsiteX4" fmla="*/ 1 w 1403651"/>
              <a:gd name="connsiteY4" fmla="*/ 2593852 h 2593852"/>
              <a:gd name="connsiteX5" fmla="*/ 1 w 1403651"/>
              <a:gd name="connsiteY5" fmla="*/ 0 h 2593852"/>
              <a:gd name="connsiteX0" fmla="*/ 1 w 1406027"/>
              <a:gd name="connsiteY0" fmla="*/ 0 h 2593852"/>
              <a:gd name="connsiteX1" fmla="*/ 713852 w 1406027"/>
              <a:gd name="connsiteY1" fmla="*/ 252666 h 2593852"/>
              <a:gd name="connsiteX2" fmla="*/ 1403642 w 1406027"/>
              <a:gd name="connsiteY2" fmla="*/ 1272864 h 2593852"/>
              <a:gd name="connsiteX3" fmla="*/ 509318 w 1406027"/>
              <a:gd name="connsiteY3" fmla="*/ 2437443 h 2593852"/>
              <a:gd name="connsiteX4" fmla="*/ 1 w 1406027"/>
              <a:gd name="connsiteY4" fmla="*/ 2593852 h 2593852"/>
              <a:gd name="connsiteX5" fmla="*/ 1 w 1406027"/>
              <a:gd name="connsiteY5" fmla="*/ 0 h 2593852"/>
              <a:gd name="connsiteX0" fmla="*/ 1 w 1403794"/>
              <a:gd name="connsiteY0" fmla="*/ 0 h 2593852"/>
              <a:gd name="connsiteX1" fmla="*/ 713852 w 1403794"/>
              <a:gd name="connsiteY1" fmla="*/ 252666 h 2593852"/>
              <a:gd name="connsiteX2" fmla="*/ 1403642 w 1403794"/>
              <a:gd name="connsiteY2" fmla="*/ 1272864 h 2593852"/>
              <a:gd name="connsiteX3" fmla="*/ 665731 w 1403794"/>
              <a:gd name="connsiteY3" fmla="*/ 2317127 h 2593852"/>
              <a:gd name="connsiteX4" fmla="*/ 1 w 1403794"/>
              <a:gd name="connsiteY4" fmla="*/ 2593852 h 2593852"/>
              <a:gd name="connsiteX5" fmla="*/ 1 w 1403794"/>
              <a:gd name="connsiteY5" fmla="*/ 0 h 2593852"/>
              <a:gd name="connsiteX0" fmla="*/ 1 w 1403794"/>
              <a:gd name="connsiteY0" fmla="*/ 0 h 2593852"/>
              <a:gd name="connsiteX1" fmla="*/ 713852 w 1403794"/>
              <a:gd name="connsiteY1" fmla="*/ 252666 h 2593852"/>
              <a:gd name="connsiteX2" fmla="*/ 1403642 w 1403794"/>
              <a:gd name="connsiteY2" fmla="*/ 1272864 h 2593852"/>
              <a:gd name="connsiteX3" fmla="*/ 665731 w 1403794"/>
              <a:gd name="connsiteY3" fmla="*/ 2317127 h 2593852"/>
              <a:gd name="connsiteX4" fmla="*/ 1 w 1403794"/>
              <a:gd name="connsiteY4" fmla="*/ 2593852 h 2593852"/>
              <a:gd name="connsiteX5" fmla="*/ 1 w 1403794"/>
              <a:gd name="connsiteY5" fmla="*/ 0 h 2593852"/>
              <a:gd name="connsiteX0" fmla="*/ 1 w 1404530"/>
              <a:gd name="connsiteY0" fmla="*/ 0 h 2593852"/>
              <a:gd name="connsiteX1" fmla="*/ 713852 w 1404530"/>
              <a:gd name="connsiteY1" fmla="*/ 252666 h 2593852"/>
              <a:gd name="connsiteX2" fmla="*/ 1403642 w 1404530"/>
              <a:gd name="connsiteY2" fmla="*/ 1272864 h 2593852"/>
              <a:gd name="connsiteX3" fmla="*/ 593541 w 1404530"/>
              <a:gd name="connsiteY3" fmla="*/ 2365253 h 2593852"/>
              <a:gd name="connsiteX4" fmla="*/ 1 w 1404530"/>
              <a:gd name="connsiteY4" fmla="*/ 2593852 h 2593852"/>
              <a:gd name="connsiteX5" fmla="*/ 1 w 1404530"/>
              <a:gd name="connsiteY5" fmla="*/ 0 h 2593852"/>
              <a:gd name="connsiteX0" fmla="*/ 1 w 1404530"/>
              <a:gd name="connsiteY0" fmla="*/ 0 h 2593852"/>
              <a:gd name="connsiteX1" fmla="*/ 713852 w 1404530"/>
              <a:gd name="connsiteY1" fmla="*/ 252666 h 2593852"/>
              <a:gd name="connsiteX2" fmla="*/ 1403642 w 1404530"/>
              <a:gd name="connsiteY2" fmla="*/ 1272864 h 2593852"/>
              <a:gd name="connsiteX3" fmla="*/ 593541 w 1404530"/>
              <a:gd name="connsiteY3" fmla="*/ 2365253 h 2593852"/>
              <a:gd name="connsiteX4" fmla="*/ 1 w 1404530"/>
              <a:gd name="connsiteY4" fmla="*/ 2593852 h 2593852"/>
              <a:gd name="connsiteX5" fmla="*/ 1 w 1404530"/>
              <a:gd name="connsiteY5" fmla="*/ 0 h 2593852"/>
              <a:gd name="connsiteX0" fmla="*/ 1 w 1413699"/>
              <a:gd name="connsiteY0" fmla="*/ 0 h 2593852"/>
              <a:gd name="connsiteX1" fmla="*/ 713852 w 1413699"/>
              <a:gd name="connsiteY1" fmla="*/ 252666 h 2593852"/>
              <a:gd name="connsiteX2" fmla="*/ 1403642 w 1413699"/>
              <a:gd name="connsiteY2" fmla="*/ 1272864 h 2593852"/>
              <a:gd name="connsiteX3" fmla="*/ 593541 w 1413699"/>
              <a:gd name="connsiteY3" fmla="*/ 2365253 h 2593852"/>
              <a:gd name="connsiteX4" fmla="*/ 1 w 1413699"/>
              <a:gd name="connsiteY4" fmla="*/ 2593852 h 2593852"/>
              <a:gd name="connsiteX5" fmla="*/ 1 w 1413699"/>
              <a:gd name="connsiteY5" fmla="*/ 0 h 2593852"/>
              <a:gd name="connsiteX0" fmla="*/ 1 w 1407446"/>
              <a:gd name="connsiteY0" fmla="*/ 0 h 2593852"/>
              <a:gd name="connsiteX1" fmla="*/ 713852 w 1407446"/>
              <a:gd name="connsiteY1" fmla="*/ 252666 h 2593852"/>
              <a:gd name="connsiteX2" fmla="*/ 1403642 w 1407446"/>
              <a:gd name="connsiteY2" fmla="*/ 1272864 h 2593852"/>
              <a:gd name="connsiteX3" fmla="*/ 593541 w 1407446"/>
              <a:gd name="connsiteY3" fmla="*/ 2365253 h 2593852"/>
              <a:gd name="connsiteX4" fmla="*/ 1 w 1407446"/>
              <a:gd name="connsiteY4" fmla="*/ 2593852 h 2593852"/>
              <a:gd name="connsiteX5" fmla="*/ 1 w 1407446"/>
              <a:gd name="connsiteY5" fmla="*/ 0 h 2593852"/>
              <a:gd name="connsiteX0" fmla="*/ 1 w 1431290"/>
              <a:gd name="connsiteY0" fmla="*/ 0 h 2593852"/>
              <a:gd name="connsiteX1" fmla="*/ 713852 w 1431290"/>
              <a:gd name="connsiteY1" fmla="*/ 252666 h 2593852"/>
              <a:gd name="connsiteX2" fmla="*/ 1427706 w 1431290"/>
              <a:gd name="connsiteY2" fmla="*/ 1357085 h 2593852"/>
              <a:gd name="connsiteX3" fmla="*/ 593541 w 1431290"/>
              <a:gd name="connsiteY3" fmla="*/ 2365253 h 2593852"/>
              <a:gd name="connsiteX4" fmla="*/ 1 w 1431290"/>
              <a:gd name="connsiteY4" fmla="*/ 2593852 h 2593852"/>
              <a:gd name="connsiteX5" fmla="*/ 1 w 1431290"/>
              <a:gd name="connsiteY5" fmla="*/ 0 h 2593852"/>
              <a:gd name="connsiteX0" fmla="*/ 1 w 1470457"/>
              <a:gd name="connsiteY0" fmla="*/ 0 h 2593852"/>
              <a:gd name="connsiteX1" fmla="*/ 713852 w 1470457"/>
              <a:gd name="connsiteY1" fmla="*/ 252666 h 2593852"/>
              <a:gd name="connsiteX2" fmla="*/ 1467185 w 1470457"/>
              <a:gd name="connsiteY2" fmla="*/ 1357085 h 2593852"/>
              <a:gd name="connsiteX3" fmla="*/ 593541 w 1470457"/>
              <a:gd name="connsiteY3" fmla="*/ 2365253 h 2593852"/>
              <a:gd name="connsiteX4" fmla="*/ 1 w 1470457"/>
              <a:gd name="connsiteY4" fmla="*/ 2593852 h 2593852"/>
              <a:gd name="connsiteX5" fmla="*/ 1 w 1470457"/>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 name="connsiteX0" fmla="*/ 1 w 1471413"/>
              <a:gd name="connsiteY0" fmla="*/ 0 h 2593852"/>
              <a:gd name="connsiteX1" fmla="*/ 713852 w 1471413"/>
              <a:gd name="connsiteY1" fmla="*/ 252666 h 2593852"/>
              <a:gd name="connsiteX2" fmla="*/ 1467185 w 1471413"/>
              <a:gd name="connsiteY2" fmla="*/ 1357085 h 2593852"/>
              <a:gd name="connsiteX3" fmla="*/ 593541 w 1471413"/>
              <a:gd name="connsiteY3" fmla="*/ 2365253 h 2593852"/>
              <a:gd name="connsiteX4" fmla="*/ 1 w 1471413"/>
              <a:gd name="connsiteY4" fmla="*/ 2593852 h 2593852"/>
              <a:gd name="connsiteX5" fmla="*/ 1 w 1471413"/>
              <a:gd name="connsiteY5" fmla="*/ 0 h 259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413" h="2593852">
                <a:moveTo>
                  <a:pt x="1" y="0"/>
                </a:moveTo>
                <a:cubicBezTo>
                  <a:pt x="233942" y="0"/>
                  <a:pt x="431788" y="120319"/>
                  <a:pt x="713852" y="252666"/>
                </a:cubicBezTo>
                <a:cubicBezTo>
                  <a:pt x="1206731" y="553456"/>
                  <a:pt x="1511303" y="1065144"/>
                  <a:pt x="1467185" y="1357085"/>
                </a:cubicBezTo>
                <a:cubicBezTo>
                  <a:pt x="1423067" y="1649026"/>
                  <a:pt x="1218007" y="2208842"/>
                  <a:pt x="593541" y="2365253"/>
                </a:cubicBezTo>
                <a:cubicBezTo>
                  <a:pt x="972430" y="2285043"/>
                  <a:pt x="197848" y="2517652"/>
                  <a:pt x="1" y="2593852"/>
                </a:cubicBezTo>
                <a:cubicBezTo>
                  <a:pt x="2" y="1805435"/>
                  <a:pt x="0" y="788417"/>
                  <a:pt x="1" y="0"/>
                </a:cubicBezTo>
                <a:close/>
              </a:path>
            </a:pathLst>
          </a:custGeom>
          <a:solidFill>
            <a:srgbClr val="C7D9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FF753BD-39AD-BEC2-6303-D8B468D336E7}"/>
              </a:ext>
            </a:extLst>
          </p:cNvPr>
          <p:cNvSpPr txBox="1"/>
          <p:nvPr/>
        </p:nvSpPr>
        <p:spPr>
          <a:xfrm>
            <a:off x="12161390" y="5240357"/>
            <a:ext cx="1818126" cy="400110"/>
          </a:xfrm>
          <a:prstGeom prst="rect">
            <a:avLst/>
          </a:prstGeom>
          <a:noFill/>
        </p:spPr>
        <p:txBody>
          <a:bodyPr wrap="none" rtlCol="0">
            <a:spAutoFit/>
          </a:bodyPr>
          <a:lstStyle/>
          <a:p>
            <a:r>
              <a:rPr lang="en-US" sz="2000" b="1" dirty="0">
                <a:solidFill>
                  <a:srgbClr val="2F4157"/>
                </a:solidFill>
              </a:rPr>
              <a:t>Basma Hesham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05EAAE-50BD-ACCE-2F3C-63A3D017B032}"/>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35543" y="420767"/>
            <a:ext cx="3825716" cy="478155"/>
          </a:xfrm>
          <a:prstGeom prst="rect">
            <a:avLst/>
          </a:prstGeom>
          <a:noFill/>
          <a:ln/>
        </p:spPr>
        <p:txBody>
          <a:bodyPr wrap="none" lIns="0" tIns="0" rIns="0" bIns="0" rtlCol="0" anchor="t"/>
          <a:lstStyle/>
          <a:p>
            <a:pPr marL="0" indent="0" algn="l">
              <a:lnSpc>
                <a:spcPts val="3750"/>
              </a:lnSpc>
              <a:buNone/>
            </a:pPr>
            <a:r>
              <a:rPr lang="en-US" sz="4000" dirty="0">
                <a:solidFill>
                  <a:srgbClr val="F5F6F8"/>
                </a:solidFill>
                <a:latin typeface="Corben" pitchFamily="34" charset="0"/>
                <a:ea typeface="Corben" pitchFamily="34" charset="-122"/>
                <a:cs typeface="Corben" pitchFamily="34" charset="-120"/>
              </a:rPr>
              <a:t>ETL Processes (SSIS)</a:t>
            </a:r>
            <a:endParaRPr lang="en-US" sz="4000" dirty="0"/>
          </a:p>
        </p:txBody>
      </p:sp>
      <p:sp>
        <p:nvSpPr>
          <p:cNvPr id="3" name="Text 1"/>
          <p:cNvSpPr/>
          <p:nvPr/>
        </p:nvSpPr>
        <p:spPr>
          <a:xfrm>
            <a:off x="535543" y="1265992"/>
            <a:ext cx="2273737" cy="244793"/>
          </a:xfrm>
          <a:prstGeom prst="rect">
            <a:avLst/>
          </a:prstGeom>
          <a:noFill/>
          <a:ln/>
        </p:spPr>
        <p:txBody>
          <a:bodyPr wrap="none" lIns="0" tIns="0" rIns="0" bIns="0" rtlCol="0" anchor="t"/>
          <a:lstStyle/>
          <a:p>
            <a:pPr marL="0" indent="0" algn="l">
              <a:lnSpc>
                <a:spcPts val="1900"/>
              </a:lnSpc>
              <a:buNone/>
            </a:pPr>
            <a:endParaRPr lang="en-US" sz="1200" dirty="0"/>
          </a:p>
        </p:txBody>
      </p:sp>
      <p:pic>
        <p:nvPicPr>
          <p:cNvPr id="4" name="Image 0" descr="preencoded.png"/>
          <p:cNvPicPr>
            <a:picLocks noChangeAspect="1"/>
          </p:cNvPicPr>
          <p:nvPr/>
        </p:nvPicPr>
        <p:blipFill>
          <a:blip r:embed="rId3"/>
          <a:stretch>
            <a:fillRect/>
          </a:stretch>
        </p:blipFill>
        <p:spPr>
          <a:xfrm>
            <a:off x="3819427" y="979132"/>
            <a:ext cx="6991545" cy="6929199"/>
          </a:xfrm>
          <a:prstGeom prst="rect">
            <a:avLst/>
          </a:prstGeom>
        </p:spPr>
      </p:pic>
      <p:sp>
        <p:nvSpPr>
          <p:cNvPr id="5" name="Text 2"/>
          <p:cNvSpPr/>
          <p:nvPr/>
        </p:nvSpPr>
        <p:spPr>
          <a:xfrm>
            <a:off x="11836122" y="1265992"/>
            <a:ext cx="2273737" cy="244793"/>
          </a:xfrm>
          <a:prstGeom prst="rect">
            <a:avLst/>
          </a:prstGeom>
          <a:noFill/>
          <a:ln/>
        </p:spPr>
        <p:txBody>
          <a:bodyPr wrap="none" lIns="0" tIns="0" rIns="0" bIns="0" rtlCol="0" anchor="t"/>
          <a:lstStyle/>
          <a:p>
            <a:pPr marL="0" indent="0" algn="l">
              <a:lnSpc>
                <a:spcPts val="1900"/>
              </a:lnSpc>
              <a:buNone/>
            </a:pP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E8DAA9-42CB-5633-8537-2B3B8C4C01D2}"/>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93790" y="784860"/>
            <a:ext cx="6376035" cy="708779"/>
          </a:xfrm>
          <a:prstGeom prst="rect">
            <a:avLst/>
          </a:prstGeom>
          <a:noFill/>
          <a:ln/>
        </p:spPr>
        <p:txBody>
          <a:bodyPr wrap="non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Analyzing Data in SSAS</a:t>
            </a:r>
            <a:endParaRPr lang="en-US" sz="4000" dirty="0"/>
          </a:p>
        </p:txBody>
      </p:sp>
      <p:sp>
        <p:nvSpPr>
          <p:cNvPr id="3" name="Text 1"/>
          <p:cNvSpPr/>
          <p:nvPr/>
        </p:nvSpPr>
        <p:spPr>
          <a:xfrm>
            <a:off x="793790" y="1833801"/>
            <a:ext cx="13042821" cy="725805"/>
          </a:xfrm>
          <a:prstGeom prst="rect">
            <a:avLst/>
          </a:prstGeom>
          <a:noFill/>
          <a:ln/>
        </p:spPr>
        <p:txBody>
          <a:bodyPr wrap="square" lIns="0" tIns="0" rIns="0" bIns="0" rtlCol="0" anchor="t"/>
          <a:lstStyle/>
          <a:p>
            <a:pPr marL="0" indent="0" algn="l">
              <a:lnSpc>
                <a:spcPts val="2850"/>
              </a:lnSpc>
              <a:buNone/>
            </a:pPr>
            <a:r>
              <a:rPr lang="en-US" sz="1600" dirty="0">
                <a:solidFill>
                  <a:srgbClr val="F5F6F8"/>
                </a:solidFill>
                <a:latin typeface="Nobile" pitchFamily="34" charset="0"/>
                <a:ea typeface="Nobile" pitchFamily="34" charset="-122"/>
                <a:cs typeface="Nobile" pitchFamily="34" charset="-120"/>
              </a:rPr>
              <a:t>After successfully loading all the data into the data warehouse, the next step was to perform multidimensional analysis to answer key business questions.</a:t>
            </a:r>
            <a:endParaRPr lang="en-US" sz="1600" dirty="0"/>
          </a:p>
        </p:txBody>
      </p:sp>
      <p:pic>
        <p:nvPicPr>
          <p:cNvPr id="4" name="Image 0" descr="preencoded.png"/>
          <p:cNvPicPr>
            <a:picLocks noChangeAspect="1"/>
          </p:cNvPicPr>
          <p:nvPr/>
        </p:nvPicPr>
        <p:blipFill>
          <a:blip r:embed="rId3"/>
          <a:stretch>
            <a:fillRect/>
          </a:stretch>
        </p:blipFill>
        <p:spPr>
          <a:xfrm>
            <a:off x="403036" y="2603634"/>
            <a:ext cx="13824328" cy="51988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4A4EA3D-D270-2DE9-0512-FB36A2377C0F}"/>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72822" y="813554"/>
            <a:ext cx="6996708" cy="600789"/>
          </a:xfrm>
          <a:prstGeom prst="rect">
            <a:avLst/>
          </a:prstGeom>
          <a:noFill/>
          <a:ln/>
        </p:spPr>
        <p:txBody>
          <a:bodyPr wrap="none" lIns="0" tIns="0" rIns="0" bIns="0" rtlCol="0" anchor="t"/>
          <a:lstStyle/>
          <a:p>
            <a:pPr marL="0" indent="0" algn="l">
              <a:lnSpc>
                <a:spcPts val="4700"/>
              </a:lnSpc>
              <a:buNone/>
            </a:pPr>
            <a:r>
              <a:rPr lang="en-US" sz="4000" dirty="0">
                <a:solidFill>
                  <a:srgbClr val="F5F6F8"/>
                </a:solidFill>
                <a:latin typeface="Corben" pitchFamily="34" charset="0"/>
                <a:ea typeface="Corben" pitchFamily="34" charset="-122"/>
                <a:cs typeface="Corben" pitchFamily="34" charset="-120"/>
              </a:rPr>
              <a:t>Our 6 Core Business Questions</a:t>
            </a:r>
            <a:endParaRPr lang="en-US" sz="4000" dirty="0"/>
          </a:p>
        </p:txBody>
      </p:sp>
      <p:sp>
        <p:nvSpPr>
          <p:cNvPr id="3" name="Text 1"/>
          <p:cNvSpPr/>
          <p:nvPr/>
        </p:nvSpPr>
        <p:spPr>
          <a:xfrm>
            <a:off x="672822" y="1702713"/>
            <a:ext cx="13284756" cy="330517"/>
          </a:xfrm>
          <a:prstGeom prst="rect">
            <a:avLst/>
          </a:prstGeom>
          <a:noFill/>
          <a:ln/>
        </p:spPr>
        <p:txBody>
          <a:bodyPr wrap="none" lIns="0" tIns="0" rIns="0" bIns="0" rtlCol="0" anchor="t"/>
          <a:lstStyle/>
          <a:p>
            <a:pPr marL="0" indent="0" algn="l">
              <a:lnSpc>
                <a:spcPts val="2400"/>
              </a:lnSpc>
              <a:buNone/>
            </a:pPr>
            <a:r>
              <a:rPr lang="en-US" sz="1600" dirty="0">
                <a:solidFill>
                  <a:srgbClr val="F5F6F8"/>
                </a:solidFill>
                <a:latin typeface="Nobile" pitchFamily="34" charset="0"/>
                <a:ea typeface="Nobile" pitchFamily="34" charset="-122"/>
                <a:cs typeface="Nobile" pitchFamily="34" charset="-120"/>
              </a:rPr>
              <a:t>Our goal was to answer 6 critical business questions. We built the </a:t>
            </a:r>
            <a:r>
              <a:rPr lang="en-US" sz="1600" dirty="0">
                <a:solidFill>
                  <a:srgbClr val="F5F6F8"/>
                </a:solidFill>
                <a:highlight>
                  <a:srgbClr val="3C4E64"/>
                </a:highlight>
                <a:latin typeface="Consolas" pitchFamily="34" charset="0"/>
                <a:ea typeface="Consolas" pitchFamily="34" charset="-122"/>
                <a:cs typeface="Consolas" pitchFamily="34" charset="-120"/>
              </a:rPr>
              <a:t>SSAS</a:t>
            </a:r>
            <a:r>
              <a:rPr lang="en-US" sz="1600" dirty="0">
                <a:solidFill>
                  <a:srgbClr val="F5F6F8"/>
                </a:solidFill>
                <a:latin typeface="Nobile" pitchFamily="34" charset="0"/>
                <a:ea typeface="Nobile" pitchFamily="34" charset="-122"/>
                <a:cs typeface="Nobile" pitchFamily="34" charset="-120"/>
              </a:rPr>
              <a:t> engine to create </a:t>
            </a:r>
            <a:r>
              <a:rPr lang="en-US" sz="1600" dirty="0">
                <a:solidFill>
                  <a:srgbClr val="F5F6F8"/>
                </a:solidFill>
                <a:highlight>
                  <a:srgbClr val="3C4E64"/>
                </a:highlight>
                <a:latin typeface="Consolas" pitchFamily="34" charset="0"/>
                <a:ea typeface="Consolas" pitchFamily="34" charset="-122"/>
                <a:cs typeface="Consolas" pitchFamily="34" charset="-120"/>
              </a:rPr>
              <a:t>Reports</a:t>
            </a:r>
            <a:r>
              <a:rPr lang="en-US" sz="1600" dirty="0">
                <a:solidFill>
                  <a:srgbClr val="F5F6F8"/>
                </a:solidFill>
                <a:latin typeface="Nobile" pitchFamily="34" charset="0"/>
                <a:ea typeface="Nobile" pitchFamily="34" charset="-122"/>
                <a:cs typeface="Nobile" pitchFamily="34" charset="-120"/>
              </a:rPr>
              <a:t> that provide these answers clearly and instantly.</a:t>
            </a:r>
            <a:endParaRPr lang="en-US" sz="1600" dirty="0"/>
          </a:p>
        </p:txBody>
      </p:sp>
      <p:sp>
        <p:nvSpPr>
          <p:cNvPr id="4" name="Shape 2"/>
          <p:cNvSpPr/>
          <p:nvPr/>
        </p:nvSpPr>
        <p:spPr>
          <a:xfrm>
            <a:off x="672822" y="2249448"/>
            <a:ext cx="6546294" cy="1483876"/>
          </a:xfrm>
          <a:prstGeom prst="roundRect">
            <a:avLst>
              <a:gd name="adj" fmla="val 19435"/>
            </a:avLst>
          </a:prstGeom>
          <a:solidFill>
            <a:srgbClr val="2F4157"/>
          </a:solidFill>
          <a:ln w="22860">
            <a:solidFill>
              <a:srgbClr val="394B61"/>
            </a:solidFill>
            <a:prstDash val="solid"/>
          </a:ln>
          <a:effectLst>
            <a:outerShdw dist="17780" dir="2700000" algn="bl" rotWithShape="0">
              <a:srgbClr val="394B61">
                <a:alpha val="100000"/>
              </a:srgbClr>
            </a:outerShdw>
          </a:effectLst>
        </p:spPr>
        <p:txBody>
          <a:bodyPr/>
          <a:lstStyle/>
          <a:p>
            <a:endParaRPr lang="en-US"/>
          </a:p>
        </p:txBody>
      </p:sp>
      <p:sp>
        <p:nvSpPr>
          <p:cNvPr id="5" name="Text 3"/>
          <p:cNvSpPr/>
          <p:nvPr/>
        </p:nvSpPr>
        <p:spPr>
          <a:xfrm>
            <a:off x="887849" y="2464475"/>
            <a:ext cx="3032284" cy="300395"/>
          </a:xfrm>
          <a:prstGeom prst="rect">
            <a:avLst/>
          </a:prstGeom>
          <a:noFill/>
          <a:ln/>
        </p:spPr>
        <p:txBody>
          <a:bodyPr wrap="none" lIns="0" tIns="0" rIns="0" bIns="0" rtlCol="0" anchor="t"/>
          <a:lstStyle/>
          <a:p>
            <a:pPr marL="0" indent="0" algn="l">
              <a:lnSpc>
                <a:spcPts val="2350"/>
              </a:lnSpc>
              <a:buNone/>
            </a:pPr>
            <a:r>
              <a:rPr lang="en-US" sz="2000" dirty="0">
                <a:solidFill>
                  <a:srgbClr val="F5F6F8"/>
                </a:solidFill>
                <a:latin typeface="Corben" pitchFamily="34" charset="0"/>
                <a:ea typeface="Corben" pitchFamily="34" charset="-122"/>
                <a:cs typeface="Corben" pitchFamily="34" charset="-120"/>
              </a:rPr>
              <a:t>Sales Performance by State</a:t>
            </a:r>
            <a:endParaRPr lang="en-US" sz="2000" dirty="0"/>
          </a:p>
        </p:txBody>
      </p:sp>
      <p:sp>
        <p:nvSpPr>
          <p:cNvPr id="6" name="Text 4"/>
          <p:cNvSpPr/>
          <p:nvPr/>
        </p:nvSpPr>
        <p:spPr>
          <a:xfrm>
            <a:off x="887849" y="2880122"/>
            <a:ext cx="6116241" cy="615315"/>
          </a:xfrm>
          <a:prstGeom prst="rect">
            <a:avLst/>
          </a:prstGeom>
          <a:noFill/>
          <a:ln/>
        </p:spPr>
        <p:txBody>
          <a:bodyPr wrap="square" lIns="0" tIns="0" rIns="0" bIns="0" rtlCol="0" anchor="t"/>
          <a:lstStyle/>
          <a:p>
            <a:pPr marL="0" indent="0" algn="l">
              <a:lnSpc>
                <a:spcPts val="2400"/>
              </a:lnSpc>
              <a:buNone/>
            </a:pPr>
            <a:r>
              <a:rPr lang="en-US" sz="1600" dirty="0">
                <a:solidFill>
                  <a:srgbClr val="F5F6F8"/>
                </a:solidFill>
                <a:latin typeface="Arial" panose="020B0604020202020204" pitchFamily="34" charset="0"/>
                <a:ea typeface="Nobile" pitchFamily="34" charset="-122"/>
                <a:cs typeface="Arial" panose="020B0604020202020204" pitchFamily="34" charset="0"/>
              </a:rPr>
              <a:t>A report for sales managers to see which states are most profitable and which have high delivery delays.</a:t>
            </a:r>
            <a:endParaRPr lang="en-US" sz="1600" dirty="0">
              <a:latin typeface="Arial" panose="020B0604020202020204" pitchFamily="34" charset="0"/>
              <a:cs typeface="Arial" panose="020B0604020202020204" pitchFamily="34" charset="0"/>
            </a:endParaRPr>
          </a:p>
        </p:txBody>
      </p:sp>
      <p:sp>
        <p:nvSpPr>
          <p:cNvPr id="7" name="Shape 5"/>
          <p:cNvSpPr/>
          <p:nvPr/>
        </p:nvSpPr>
        <p:spPr>
          <a:xfrm>
            <a:off x="7411283" y="2249448"/>
            <a:ext cx="6546294" cy="1483876"/>
          </a:xfrm>
          <a:prstGeom prst="roundRect">
            <a:avLst>
              <a:gd name="adj" fmla="val 19435"/>
            </a:avLst>
          </a:prstGeom>
          <a:solidFill>
            <a:srgbClr val="2F4157"/>
          </a:solidFill>
          <a:ln w="22860">
            <a:solidFill>
              <a:srgbClr val="394B61"/>
            </a:solidFill>
            <a:prstDash val="solid"/>
          </a:ln>
          <a:effectLst>
            <a:outerShdw dist="17780" dir="2700000" algn="bl" rotWithShape="0">
              <a:srgbClr val="394B61">
                <a:alpha val="100000"/>
              </a:srgbClr>
            </a:outerShdw>
          </a:effectLst>
        </p:spPr>
        <p:txBody>
          <a:bodyPr/>
          <a:lstStyle/>
          <a:p>
            <a:endParaRPr lang="en-US"/>
          </a:p>
        </p:txBody>
      </p:sp>
      <p:sp>
        <p:nvSpPr>
          <p:cNvPr id="8" name="Text 6"/>
          <p:cNvSpPr/>
          <p:nvPr/>
        </p:nvSpPr>
        <p:spPr>
          <a:xfrm>
            <a:off x="7626310" y="2464475"/>
            <a:ext cx="2403277" cy="300395"/>
          </a:xfrm>
          <a:prstGeom prst="rect">
            <a:avLst/>
          </a:prstGeom>
          <a:noFill/>
          <a:ln/>
        </p:spPr>
        <p:txBody>
          <a:bodyPr wrap="none" lIns="0" tIns="0" rIns="0" bIns="0" rtlCol="0" anchor="t"/>
          <a:lstStyle/>
          <a:p>
            <a:pPr marL="0" indent="0" algn="l">
              <a:lnSpc>
                <a:spcPts val="2350"/>
              </a:lnSpc>
              <a:buNone/>
            </a:pPr>
            <a:r>
              <a:rPr lang="en-US" sz="2000" dirty="0">
                <a:solidFill>
                  <a:srgbClr val="F5F6F8"/>
                </a:solidFill>
                <a:latin typeface="Corben" pitchFamily="34" charset="0"/>
                <a:ea typeface="Corben" pitchFamily="34" charset="-122"/>
                <a:cs typeface="Corben" pitchFamily="34" charset="-120"/>
              </a:rPr>
              <a:t>Seller Performance</a:t>
            </a:r>
            <a:endParaRPr lang="en-US" sz="2000" dirty="0"/>
          </a:p>
        </p:txBody>
      </p:sp>
      <p:sp>
        <p:nvSpPr>
          <p:cNvPr id="9" name="Text 7"/>
          <p:cNvSpPr/>
          <p:nvPr/>
        </p:nvSpPr>
        <p:spPr>
          <a:xfrm>
            <a:off x="7626310" y="2880122"/>
            <a:ext cx="6116241" cy="638175"/>
          </a:xfrm>
          <a:prstGeom prst="rect">
            <a:avLst/>
          </a:prstGeom>
          <a:noFill/>
          <a:ln/>
        </p:spPr>
        <p:txBody>
          <a:bodyPr wrap="square" lIns="0" tIns="0" rIns="0" bIns="0" rtlCol="0" anchor="t"/>
          <a:lstStyle/>
          <a:p>
            <a:pPr marL="0" indent="0" algn="l">
              <a:lnSpc>
                <a:spcPts val="2400"/>
              </a:lnSpc>
              <a:buNone/>
            </a:pPr>
            <a:r>
              <a:rPr lang="en-US" sz="1600" dirty="0">
                <a:solidFill>
                  <a:srgbClr val="F5F6F8"/>
                </a:solidFill>
                <a:latin typeface="Arial" panose="020B0604020202020204" pitchFamily="34" charset="0"/>
                <a:ea typeface="Nobile" pitchFamily="34" charset="-122"/>
                <a:cs typeface="Arial" panose="020B0604020202020204" pitchFamily="34" charset="0"/>
              </a:rPr>
              <a:t>A report for account managers to identify top-performing </a:t>
            </a:r>
            <a:r>
              <a:rPr lang="en-US" sz="1600" dirty="0">
                <a:solidFill>
                  <a:srgbClr val="F5F6F8"/>
                </a:solidFill>
                <a:highlight>
                  <a:srgbClr val="3C4E64"/>
                </a:highlight>
                <a:latin typeface="Arial" panose="020B0604020202020204" pitchFamily="34" charset="0"/>
                <a:ea typeface="Consolas" pitchFamily="34" charset="-122"/>
                <a:cs typeface="Arial" panose="020B0604020202020204" pitchFamily="34" charset="0"/>
              </a:rPr>
              <a:t>Sellers</a:t>
            </a:r>
            <a:r>
              <a:rPr lang="en-US" sz="1600" dirty="0">
                <a:solidFill>
                  <a:srgbClr val="F5F6F8"/>
                </a:solidFill>
                <a:latin typeface="Arial" panose="020B0604020202020204" pitchFamily="34" charset="0"/>
                <a:ea typeface="Nobile" pitchFamily="34" charset="-122"/>
                <a:cs typeface="Arial" panose="020B0604020202020204" pitchFamily="34" charset="0"/>
              </a:rPr>
              <a:t> and those who might be a risk to the business.</a:t>
            </a:r>
            <a:endParaRPr lang="en-US" sz="1600" dirty="0">
              <a:latin typeface="Arial" panose="020B0604020202020204" pitchFamily="34" charset="0"/>
              <a:cs typeface="Arial" panose="020B0604020202020204" pitchFamily="34" charset="0"/>
            </a:endParaRPr>
          </a:p>
        </p:txBody>
      </p:sp>
      <p:sp>
        <p:nvSpPr>
          <p:cNvPr id="10" name="Shape 8"/>
          <p:cNvSpPr/>
          <p:nvPr/>
        </p:nvSpPr>
        <p:spPr>
          <a:xfrm>
            <a:off x="672822" y="3925491"/>
            <a:ext cx="6546294" cy="1483876"/>
          </a:xfrm>
          <a:prstGeom prst="roundRect">
            <a:avLst>
              <a:gd name="adj" fmla="val 19435"/>
            </a:avLst>
          </a:prstGeom>
          <a:solidFill>
            <a:srgbClr val="2F4157"/>
          </a:solidFill>
          <a:ln w="22860">
            <a:solidFill>
              <a:srgbClr val="394B61"/>
            </a:solidFill>
            <a:prstDash val="solid"/>
          </a:ln>
          <a:effectLst>
            <a:outerShdw dist="17780" dir="2700000" algn="bl" rotWithShape="0">
              <a:srgbClr val="394B61">
                <a:alpha val="100000"/>
              </a:srgbClr>
            </a:outerShdw>
          </a:effectLst>
        </p:spPr>
        <p:txBody>
          <a:bodyPr/>
          <a:lstStyle/>
          <a:p>
            <a:endParaRPr lang="en-US"/>
          </a:p>
        </p:txBody>
      </p:sp>
      <p:sp>
        <p:nvSpPr>
          <p:cNvPr id="11" name="Text 9"/>
          <p:cNvSpPr/>
          <p:nvPr/>
        </p:nvSpPr>
        <p:spPr>
          <a:xfrm>
            <a:off x="887849" y="4140518"/>
            <a:ext cx="3694628" cy="300395"/>
          </a:xfrm>
          <a:prstGeom prst="rect">
            <a:avLst/>
          </a:prstGeom>
          <a:noFill/>
          <a:ln/>
        </p:spPr>
        <p:txBody>
          <a:bodyPr wrap="none" lIns="0" tIns="0" rIns="0" bIns="0" rtlCol="0" anchor="t"/>
          <a:lstStyle/>
          <a:p>
            <a:pPr marL="0" indent="0" algn="l">
              <a:lnSpc>
                <a:spcPts val="2350"/>
              </a:lnSpc>
              <a:buNone/>
            </a:pPr>
            <a:r>
              <a:rPr lang="en-US" sz="2000" dirty="0">
                <a:solidFill>
                  <a:srgbClr val="F5F6F8"/>
                </a:solidFill>
                <a:latin typeface="Corben" pitchFamily="34" charset="0"/>
                <a:ea typeface="Corben" pitchFamily="34" charset="-122"/>
                <a:cs typeface="Corben" pitchFamily="34" charset="-120"/>
              </a:rPr>
              <a:t>Delivery Performance Over Time</a:t>
            </a:r>
            <a:endParaRPr lang="en-US" sz="2000" dirty="0"/>
          </a:p>
        </p:txBody>
      </p:sp>
      <p:sp>
        <p:nvSpPr>
          <p:cNvPr id="12" name="Text 10"/>
          <p:cNvSpPr/>
          <p:nvPr/>
        </p:nvSpPr>
        <p:spPr>
          <a:xfrm>
            <a:off x="887849" y="4556165"/>
            <a:ext cx="6116241" cy="638175"/>
          </a:xfrm>
          <a:prstGeom prst="rect">
            <a:avLst/>
          </a:prstGeom>
          <a:noFill/>
          <a:ln/>
        </p:spPr>
        <p:txBody>
          <a:bodyPr wrap="square" lIns="0" tIns="0" rIns="0" bIns="0" rtlCol="0" anchor="t"/>
          <a:lstStyle/>
          <a:p>
            <a:pPr marL="0" indent="0" algn="l">
              <a:lnSpc>
                <a:spcPts val="2400"/>
              </a:lnSpc>
              <a:buNone/>
            </a:pPr>
            <a:r>
              <a:rPr lang="en-US" sz="1600" dirty="0">
                <a:solidFill>
                  <a:srgbClr val="F5F6F8"/>
                </a:solidFill>
                <a:latin typeface="Arial" panose="020B0604020202020204" pitchFamily="34" charset="0"/>
                <a:ea typeface="Nobile" pitchFamily="34" charset="-122"/>
                <a:cs typeface="Arial" panose="020B0604020202020204" pitchFamily="34" charset="0"/>
              </a:rPr>
              <a:t>A report for the logistics team to monitor delivery efficiency and see if delays are caused by </a:t>
            </a:r>
            <a:r>
              <a:rPr lang="en-US" sz="1600" dirty="0">
                <a:solidFill>
                  <a:srgbClr val="F5F6F8"/>
                </a:solidFill>
                <a:highlight>
                  <a:srgbClr val="3C4E64"/>
                </a:highlight>
                <a:latin typeface="Arial" panose="020B0604020202020204" pitchFamily="34" charset="0"/>
                <a:ea typeface="Consolas" pitchFamily="34" charset="-122"/>
                <a:cs typeface="Arial" panose="020B0604020202020204" pitchFamily="34" charset="0"/>
              </a:rPr>
              <a:t>Sellers</a:t>
            </a:r>
            <a:r>
              <a:rPr lang="en-US" sz="1600" dirty="0">
                <a:solidFill>
                  <a:srgbClr val="F5F6F8"/>
                </a:solidFill>
                <a:latin typeface="Arial" panose="020B0604020202020204" pitchFamily="34" charset="0"/>
                <a:ea typeface="Nobile" pitchFamily="34" charset="-122"/>
                <a:cs typeface="Arial" panose="020B0604020202020204" pitchFamily="34" charset="0"/>
              </a:rPr>
              <a:t> or the shipping </a:t>
            </a:r>
            <a:r>
              <a:rPr lang="en-US" sz="1600" dirty="0">
                <a:solidFill>
                  <a:srgbClr val="F5F6F8"/>
                </a:solidFill>
                <a:highlight>
                  <a:srgbClr val="3C4E64"/>
                </a:highlight>
                <a:latin typeface="Arial" panose="020B0604020202020204" pitchFamily="34" charset="0"/>
                <a:ea typeface="Consolas" pitchFamily="34" charset="-122"/>
                <a:cs typeface="Arial" panose="020B0604020202020204" pitchFamily="34" charset="0"/>
              </a:rPr>
              <a:t>Carriers</a:t>
            </a:r>
            <a:r>
              <a:rPr lang="en-US" sz="1600" dirty="0">
                <a:solidFill>
                  <a:srgbClr val="F5F6F8"/>
                </a:solidFill>
                <a:latin typeface="Arial" panose="020B0604020202020204" pitchFamily="34" charset="0"/>
                <a:ea typeface="Nobile" pitchFamily="34" charset="-122"/>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13" name="Shape 11"/>
          <p:cNvSpPr/>
          <p:nvPr/>
        </p:nvSpPr>
        <p:spPr>
          <a:xfrm>
            <a:off x="7411283" y="3925491"/>
            <a:ext cx="6546294" cy="1483876"/>
          </a:xfrm>
          <a:prstGeom prst="roundRect">
            <a:avLst>
              <a:gd name="adj" fmla="val 19435"/>
            </a:avLst>
          </a:prstGeom>
          <a:solidFill>
            <a:srgbClr val="2F4157"/>
          </a:solidFill>
          <a:ln w="22860">
            <a:solidFill>
              <a:srgbClr val="394B61"/>
            </a:solidFill>
            <a:prstDash val="solid"/>
          </a:ln>
          <a:effectLst>
            <a:outerShdw dist="17780" dir="2700000" algn="bl" rotWithShape="0">
              <a:srgbClr val="394B61">
                <a:alpha val="100000"/>
              </a:srgbClr>
            </a:outerShdw>
          </a:effectLst>
        </p:spPr>
        <p:txBody>
          <a:bodyPr/>
          <a:lstStyle/>
          <a:p>
            <a:endParaRPr lang="en-US"/>
          </a:p>
        </p:txBody>
      </p:sp>
      <p:sp>
        <p:nvSpPr>
          <p:cNvPr id="14" name="Text 12"/>
          <p:cNvSpPr/>
          <p:nvPr/>
        </p:nvSpPr>
        <p:spPr>
          <a:xfrm>
            <a:off x="7626310" y="4140518"/>
            <a:ext cx="3554611" cy="300395"/>
          </a:xfrm>
          <a:prstGeom prst="rect">
            <a:avLst/>
          </a:prstGeom>
          <a:noFill/>
          <a:ln/>
        </p:spPr>
        <p:txBody>
          <a:bodyPr wrap="none" lIns="0" tIns="0" rIns="0" bIns="0" rtlCol="0" anchor="t"/>
          <a:lstStyle/>
          <a:p>
            <a:pPr marL="0" indent="0" algn="l">
              <a:lnSpc>
                <a:spcPts val="2350"/>
              </a:lnSpc>
              <a:buNone/>
            </a:pPr>
            <a:r>
              <a:rPr lang="en-US" sz="2000" dirty="0">
                <a:solidFill>
                  <a:srgbClr val="F5F6F8"/>
                </a:solidFill>
                <a:latin typeface="Corben" pitchFamily="34" charset="0"/>
                <a:ea typeface="Corben" pitchFamily="34" charset="-122"/>
                <a:cs typeface="Corben" pitchFamily="34" charset="-120"/>
              </a:rPr>
              <a:t>Payment Provider Performance</a:t>
            </a:r>
            <a:endParaRPr lang="en-US" sz="2000" dirty="0"/>
          </a:p>
        </p:txBody>
      </p:sp>
      <p:sp>
        <p:nvSpPr>
          <p:cNvPr id="15" name="Text 13"/>
          <p:cNvSpPr/>
          <p:nvPr/>
        </p:nvSpPr>
        <p:spPr>
          <a:xfrm>
            <a:off x="7626310" y="4556165"/>
            <a:ext cx="6116241" cy="638175"/>
          </a:xfrm>
          <a:prstGeom prst="rect">
            <a:avLst/>
          </a:prstGeom>
          <a:noFill/>
          <a:ln/>
        </p:spPr>
        <p:txBody>
          <a:bodyPr wrap="square" lIns="0" tIns="0" rIns="0" bIns="0" rtlCol="0" anchor="t"/>
          <a:lstStyle/>
          <a:p>
            <a:pPr marL="0" indent="0" algn="l">
              <a:lnSpc>
                <a:spcPts val="2400"/>
              </a:lnSpc>
              <a:buNone/>
            </a:pPr>
            <a:r>
              <a:rPr lang="en-US" sz="1600" dirty="0">
                <a:solidFill>
                  <a:srgbClr val="F5F6F8"/>
                </a:solidFill>
                <a:latin typeface="Arial" panose="020B0604020202020204" pitchFamily="34" charset="0"/>
                <a:ea typeface="Nobile" pitchFamily="34" charset="-122"/>
                <a:cs typeface="Arial" panose="020B0604020202020204" pitchFamily="34" charset="0"/>
              </a:rPr>
              <a:t>A report for the finance team to analyze which payment methods are most valuable and which are linked to </a:t>
            </a:r>
            <a:r>
              <a:rPr lang="en-US" sz="1600" dirty="0">
                <a:solidFill>
                  <a:srgbClr val="F5F6F8"/>
                </a:solidFill>
                <a:highlight>
                  <a:srgbClr val="3C4E64"/>
                </a:highlight>
                <a:latin typeface="Arial" panose="020B0604020202020204" pitchFamily="34" charset="0"/>
                <a:ea typeface="Consolas" pitchFamily="34" charset="-122"/>
                <a:cs typeface="Arial" panose="020B0604020202020204" pitchFamily="34" charset="0"/>
              </a:rPr>
              <a:t>Canceled Orders</a:t>
            </a:r>
            <a:r>
              <a:rPr lang="en-US" sz="1600" dirty="0">
                <a:solidFill>
                  <a:srgbClr val="F5F6F8"/>
                </a:solidFill>
                <a:latin typeface="Arial" panose="020B0604020202020204" pitchFamily="34" charset="0"/>
                <a:ea typeface="Nobile" pitchFamily="34" charset="-122"/>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16" name="Shape 14"/>
          <p:cNvSpPr/>
          <p:nvPr/>
        </p:nvSpPr>
        <p:spPr>
          <a:xfrm>
            <a:off x="672822" y="5601533"/>
            <a:ext cx="6546294" cy="1814393"/>
          </a:xfrm>
          <a:prstGeom prst="roundRect">
            <a:avLst>
              <a:gd name="adj" fmla="val 15895"/>
            </a:avLst>
          </a:prstGeom>
          <a:solidFill>
            <a:srgbClr val="2F4157"/>
          </a:solidFill>
          <a:ln w="22860">
            <a:solidFill>
              <a:srgbClr val="394B61"/>
            </a:solidFill>
            <a:prstDash val="solid"/>
          </a:ln>
          <a:effectLst>
            <a:outerShdw dist="17780" dir="2700000" algn="bl" rotWithShape="0">
              <a:srgbClr val="394B61">
                <a:alpha val="100000"/>
              </a:srgbClr>
            </a:outerShdw>
          </a:effectLst>
        </p:spPr>
        <p:txBody>
          <a:bodyPr/>
          <a:lstStyle/>
          <a:p>
            <a:endParaRPr lang="en-US"/>
          </a:p>
        </p:txBody>
      </p:sp>
      <p:sp>
        <p:nvSpPr>
          <p:cNvPr id="17" name="Text 15"/>
          <p:cNvSpPr/>
          <p:nvPr/>
        </p:nvSpPr>
        <p:spPr>
          <a:xfrm>
            <a:off x="887849" y="5816560"/>
            <a:ext cx="3718203" cy="300395"/>
          </a:xfrm>
          <a:prstGeom prst="rect">
            <a:avLst/>
          </a:prstGeom>
          <a:noFill/>
          <a:ln/>
        </p:spPr>
        <p:txBody>
          <a:bodyPr wrap="none" lIns="0" tIns="0" rIns="0" bIns="0" rtlCol="0" anchor="t"/>
          <a:lstStyle/>
          <a:p>
            <a:pPr marL="0" indent="0" algn="l">
              <a:lnSpc>
                <a:spcPts val="2350"/>
              </a:lnSpc>
              <a:buNone/>
            </a:pPr>
            <a:r>
              <a:rPr lang="en-US" sz="2000" dirty="0">
                <a:solidFill>
                  <a:srgbClr val="F5F6F8"/>
                </a:solidFill>
                <a:latin typeface="Corben" pitchFamily="34" charset="0"/>
                <a:ea typeface="Corben" pitchFamily="34" charset="-122"/>
                <a:cs typeface="Corben" pitchFamily="34" charset="-120"/>
              </a:rPr>
              <a:t>Marketing Channel Performance</a:t>
            </a:r>
            <a:endParaRPr lang="en-US" sz="2000" dirty="0"/>
          </a:p>
        </p:txBody>
      </p:sp>
      <p:sp>
        <p:nvSpPr>
          <p:cNvPr id="18" name="Text 16"/>
          <p:cNvSpPr/>
          <p:nvPr/>
        </p:nvSpPr>
        <p:spPr>
          <a:xfrm>
            <a:off x="887849" y="6232208"/>
            <a:ext cx="6116241" cy="661035"/>
          </a:xfrm>
          <a:prstGeom prst="rect">
            <a:avLst/>
          </a:prstGeom>
          <a:noFill/>
          <a:ln/>
        </p:spPr>
        <p:txBody>
          <a:bodyPr wrap="square" lIns="0" tIns="0" rIns="0" bIns="0" rtlCol="0" anchor="t"/>
          <a:lstStyle/>
          <a:p>
            <a:pPr marL="0" indent="0" algn="l">
              <a:lnSpc>
                <a:spcPts val="2400"/>
              </a:lnSpc>
              <a:buNone/>
            </a:pPr>
            <a:r>
              <a:rPr lang="en-US" sz="1600" dirty="0">
                <a:solidFill>
                  <a:srgbClr val="F5F6F8"/>
                </a:solidFill>
                <a:latin typeface="Arial" panose="020B0604020202020204" pitchFamily="34" charset="0"/>
                <a:ea typeface="Nobile" pitchFamily="34" charset="-122"/>
                <a:cs typeface="Arial" panose="020B0604020202020204" pitchFamily="34" charset="0"/>
              </a:rPr>
              <a:t>A report for the marketing team to measure the true </a:t>
            </a:r>
            <a:r>
              <a:rPr lang="en-US" sz="1600" dirty="0">
                <a:solidFill>
                  <a:srgbClr val="F5F6F8"/>
                </a:solidFill>
                <a:highlight>
                  <a:srgbClr val="3C4E64"/>
                </a:highlight>
                <a:latin typeface="Arial" panose="020B0604020202020204" pitchFamily="34" charset="0"/>
                <a:ea typeface="Consolas" pitchFamily="34" charset="-122"/>
                <a:cs typeface="Arial" panose="020B0604020202020204" pitchFamily="34" charset="0"/>
              </a:rPr>
              <a:t>Conversion Rate</a:t>
            </a:r>
            <a:r>
              <a:rPr lang="en-US" sz="1600" dirty="0">
                <a:solidFill>
                  <a:srgbClr val="F5F6F8"/>
                </a:solidFill>
                <a:latin typeface="Arial" panose="020B0604020202020204" pitchFamily="34" charset="0"/>
                <a:ea typeface="Nobile" pitchFamily="34" charset="-122"/>
                <a:cs typeface="Arial" panose="020B0604020202020204" pitchFamily="34" charset="0"/>
              </a:rPr>
              <a:t> of each channel, not just the number of leads.</a:t>
            </a:r>
            <a:endParaRPr lang="en-US" sz="1600" dirty="0">
              <a:latin typeface="Arial" panose="020B0604020202020204" pitchFamily="34" charset="0"/>
              <a:cs typeface="Arial" panose="020B0604020202020204" pitchFamily="34" charset="0"/>
            </a:endParaRPr>
          </a:p>
        </p:txBody>
      </p:sp>
      <p:sp>
        <p:nvSpPr>
          <p:cNvPr id="19" name="Shape 17"/>
          <p:cNvSpPr/>
          <p:nvPr/>
        </p:nvSpPr>
        <p:spPr>
          <a:xfrm>
            <a:off x="7411283" y="5601533"/>
            <a:ext cx="6546294" cy="1814393"/>
          </a:xfrm>
          <a:prstGeom prst="roundRect">
            <a:avLst>
              <a:gd name="adj" fmla="val 15895"/>
            </a:avLst>
          </a:prstGeom>
          <a:solidFill>
            <a:srgbClr val="2F4157"/>
          </a:solidFill>
          <a:ln w="22860">
            <a:solidFill>
              <a:srgbClr val="394B61"/>
            </a:solidFill>
            <a:prstDash val="solid"/>
          </a:ln>
          <a:effectLst>
            <a:outerShdw dist="17780" dir="2700000" algn="bl" rotWithShape="0">
              <a:srgbClr val="394B61">
                <a:alpha val="100000"/>
              </a:srgbClr>
            </a:outerShdw>
          </a:effectLst>
        </p:spPr>
        <p:txBody>
          <a:bodyPr/>
          <a:lstStyle/>
          <a:p>
            <a:endParaRPr lang="en-US"/>
          </a:p>
        </p:txBody>
      </p:sp>
      <p:sp>
        <p:nvSpPr>
          <p:cNvPr id="20" name="Text 18"/>
          <p:cNvSpPr/>
          <p:nvPr/>
        </p:nvSpPr>
        <p:spPr>
          <a:xfrm>
            <a:off x="7626310" y="5816560"/>
            <a:ext cx="2584490" cy="300395"/>
          </a:xfrm>
          <a:prstGeom prst="rect">
            <a:avLst/>
          </a:prstGeom>
          <a:noFill/>
          <a:ln/>
        </p:spPr>
        <p:txBody>
          <a:bodyPr wrap="none" lIns="0" tIns="0" rIns="0" bIns="0" rtlCol="0" anchor="t"/>
          <a:lstStyle/>
          <a:p>
            <a:pPr marL="0" indent="0" algn="l">
              <a:lnSpc>
                <a:spcPts val="2350"/>
              </a:lnSpc>
              <a:buNone/>
            </a:pPr>
            <a:r>
              <a:rPr lang="en-US" sz="1850" dirty="0">
                <a:solidFill>
                  <a:srgbClr val="F5F6F8"/>
                </a:solidFill>
                <a:latin typeface="Corben" pitchFamily="34" charset="0"/>
                <a:ea typeface="Corben" pitchFamily="34" charset="-122"/>
                <a:cs typeface="Corben" pitchFamily="34" charset="-120"/>
              </a:rPr>
              <a:t>Sales Rep Performance</a:t>
            </a:r>
            <a:endParaRPr lang="en-US" sz="1850" dirty="0"/>
          </a:p>
        </p:txBody>
      </p:sp>
      <p:sp>
        <p:nvSpPr>
          <p:cNvPr id="21" name="Text 19"/>
          <p:cNvSpPr/>
          <p:nvPr/>
        </p:nvSpPr>
        <p:spPr>
          <a:xfrm>
            <a:off x="7626310" y="6232208"/>
            <a:ext cx="6116241" cy="968693"/>
          </a:xfrm>
          <a:prstGeom prst="rect">
            <a:avLst/>
          </a:prstGeom>
          <a:noFill/>
          <a:ln/>
        </p:spPr>
        <p:txBody>
          <a:bodyPr wrap="square" lIns="0" tIns="0" rIns="0" bIns="0" rtlCol="0" anchor="t"/>
          <a:lstStyle/>
          <a:p>
            <a:pPr marL="0" indent="0" algn="l">
              <a:lnSpc>
                <a:spcPts val="2400"/>
              </a:lnSpc>
              <a:buNone/>
            </a:pPr>
            <a:r>
              <a:rPr lang="en-US" sz="1600" dirty="0">
                <a:solidFill>
                  <a:srgbClr val="F5F6F8"/>
                </a:solidFill>
                <a:latin typeface="Arial" panose="020B0604020202020204" pitchFamily="34" charset="0"/>
                <a:ea typeface="Nobile" pitchFamily="34" charset="-122"/>
                <a:cs typeface="Arial" panose="020B0604020202020204" pitchFamily="34" charset="0"/>
              </a:rPr>
              <a:t>A report for sales management to identify the most </a:t>
            </a:r>
            <a:r>
              <a:rPr lang="en-US" sz="1600" i="1" dirty="0">
                <a:solidFill>
                  <a:srgbClr val="F5F6F8"/>
                </a:solidFill>
                <a:latin typeface="Arial" panose="020B0604020202020204" pitchFamily="34" charset="0"/>
                <a:ea typeface="Nobile" pitchFamily="34" charset="-122"/>
                <a:cs typeface="Arial" panose="020B0604020202020204" pitchFamily="34" charset="0"/>
              </a:rPr>
              <a:t>efficient</a:t>
            </a:r>
            <a:r>
              <a:rPr lang="en-US" sz="1600" dirty="0">
                <a:solidFill>
                  <a:srgbClr val="F5F6F8"/>
                </a:solidFill>
                <a:latin typeface="Arial" panose="020B0604020202020204" pitchFamily="34" charset="0"/>
                <a:ea typeface="Nobile" pitchFamily="34" charset="-122"/>
                <a:cs typeface="Arial" panose="020B0604020202020204" pitchFamily="34" charset="0"/>
              </a:rPr>
              <a:t> </a:t>
            </a:r>
            <a:r>
              <a:rPr lang="en-US" sz="1600" dirty="0">
                <a:solidFill>
                  <a:srgbClr val="F5F6F8"/>
                </a:solidFill>
                <a:highlight>
                  <a:srgbClr val="3C4E64"/>
                </a:highlight>
                <a:latin typeface="Arial" panose="020B0604020202020204" pitchFamily="34" charset="0"/>
                <a:ea typeface="Consolas" pitchFamily="34" charset="-122"/>
                <a:cs typeface="Arial" panose="020B0604020202020204" pitchFamily="34" charset="0"/>
              </a:rPr>
              <a:t>Sales Reps</a:t>
            </a:r>
            <a:r>
              <a:rPr lang="en-US" sz="1600" dirty="0">
                <a:solidFill>
                  <a:srgbClr val="F5F6F8"/>
                </a:solidFill>
                <a:latin typeface="Arial" panose="020B0604020202020204" pitchFamily="34" charset="0"/>
                <a:ea typeface="Nobile" pitchFamily="34" charset="-122"/>
                <a:cs typeface="Arial" panose="020B0604020202020204" pitchFamily="34" charset="0"/>
              </a:rPr>
              <a:t> (who close deals fastest), not just the ones who close the most.</a:t>
            </a:r>
            <a:endParaRPr lang="en-US" sz="1600" dirty="0">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BE7EEAF-9510-7894-DB4B-64FBD10A5AEC}"/>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93790" y="893564"/>
            <a:ext cx="9137809" cy="708779"/>
          </a:xfrm>
          <a:prstGeom prst="rect">
            <a:avLst/>
          </a:prstGeom>
          <a:noFill/>
          <a:ln/>
        </p:spPr>
        <p:txBody>
          <a:bodyPr wrap="non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SSAS Project Structure: Analytical </a:t>
            </a:r>
            <a:endParaRPr lang="en-US" sz="4000" dirty="0"/>
          </a:p>
        </p:txBody>
      </p:sp>
      <p:sp>
        <p:nvSpPr>
          <p:cNvPr id="3" name="Text 1"/>
          <p:cNvSpPr/>
          <p:nvPr/>
        </p:nvSpPr>
        <p:spPr>
          <a:xfrm>
            <a:off x="793670" y="1897054"/>
            <a:ext cx="13042821" cy="725805"/>
          </a:xfrm>
          <a:prstGeom prst="rect">
            <a:avLst/>
          </a:prstGeom>
          <a:noFill/>
          <a:ln/>
        </p:spPr>
        <p:txBody>
          <a:bodyPr wrap="square" lIns="0" tIns="0" rIns="0" bIns="0" rtlCol="0" anchor="t"/>
          <a:lstStyle/>
          <a:p>
            <a:pPr marL="0" indent="0" algn="l">
              <a:lnSpc>
                <a:spcPts val="2850"/>
              </a:lnSpc>
              <a:buNone/>
            </a:pPr>
            <a:r>
              <a:rPr lang="en-US" sz="1600" dirty="0">
                <a:solidFill>
                  <a:srgbClr val="F5F6F8"/>
                </a:solidFill>
                <a:latin typeface="Nobile" pitchFamily="34" charset="0"/>
                <a:ea typeface="Nobile" pitchFamily="34" charset="-122"/>
                <a:cs typeface="Nobile" pitchFamily="34" charset="-120"/>
              </a:rPr>
              <a:t>To streamline analysis and provide tailored insights, the SSAS project is structured into three specialized analytical cubes.</a:t>
            </a:r>
            <a:endParaRPr lang="en-US" sz="1600" dirty="0"/>
          </a:p>
        </p:txBody>
      </p:sp>
      <p:sp>
        <p:nvSpPr>
          <p:cNvPr id="4" name="Shape 2"/>
          <p:cNvSpPr/>
          <p:nvPr/>
        </p:nvSpPr>
        <p:spPr>
          <a:xfrm>
            <a:off x="793790" y="3036927"/>
            <a:ext cx="4196358" cy="3318153"/>
          </a:xfrm>
          <a:prstGeom prst="roundRect">
            <a:avLst>
              <a:gd name="adj" fmla="val 10254"/>
            </a:avLst>
          </a:prstGeom>
          <a:solidFill>
            <a:srgbClr val="203248"/>
          </a:solidFill>
          <a:ln w="7620">
            <a:solidFill>
              <a:srgbClr val="394B61"/>
            </a:solidFill>
            <a:prstDash val="solid"/>
          </a:ln>
          <a:effectLst>
            <a:outerShdw dist="20320" dir="2700000" algn="bl" rotWithShape="0">
              <a:srgbClr val="394B61">
                <a:alpha val="100000"/>
              </a:srgbClr>
            </a:outerShdw>
          </a:effectLst>
        </p:spPr>
        <p:txBody>
          <a:bodyPr/>
          <a:lstStyle/>
          <a:p>
            <a:endParaRPr lang="en-US"/>
          </a:p>
        </p:txBody>
      </p:sp>
      <p:sp>
        <p:nvSpPr>
          <p:cNvPr id="5" name="Shape 3"/>
          <p:cNvSpPr/>
          <p:nvPr/>
        </p:nvSpPr>
        <p:spPr>
          <a:xfrm>
            <a:off x="1028224" y="3271361"/>
            <a:ext cx="680442" cy="680442"/>
          </a:xfrm>
          <a:prstGeom prst="roundRect">
            <a:avLst>
              <a:gd name="adj" fmla="val 13436980"/>
            </a:avLst>
          </a:prstGeom>
          <a:solidFill>
            <a:srgbClr val="2F4157"/>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390" y="3458408"/>
            <a:ext cx="306110" cy="306110"/>
          </a:xfrm>
          <a:prstGeom prst="rect">
            <a:avLst/>
          </a:prstGeom>
        </p:spPr>
      </p:pic>
      <p:sp>
        <p:nvSpPr>
          <p:cNvPr id="7" name="Text 4"/>
          <p:cNvSpPr/>
          <p:nvPr/>
        </p:nvSpPr>
        <p:spPr>
          <a:xfrm>
            <a:off x="1028224" y="4178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5F6F8"/>
                </a:solidFill>
                <a:latin typeface="Corben" pitchFamily="34" charset="0"/>
                <a:ea typeface="Corben" pitchFamily="34" charset="-122"/>
                <a:cs typeface="Corben" pitchFamily="34" charset="-120"/>
              </a:rPr>
              <a:t>Sales </a:t>
            </a:r>
            <a:endParaRPr lang="en-US" sz="2200" dirty="0"/>
          </a:p>
        </p:txBody>
      </p:sp>
      <p:sp>
        <p:nvSpPr>
          <p:cNvPr id="8" name="Text 5"/>
          <p:cNvSpPr/>
          <p:nvPr/>
        </p:nvSpPr>
        <p:spPr>
          <a:xfrm>
            <a:off x="1028224" y="4669036"/>
            <a:ext cx="3727490" cy="1451610"/>
          </a:xfrm>
          <a:prstGeom prst="rect">
            <a:avLst/>
          </a:prstGeom>
          <a:noFill/>
          <a:ln/>
        </p:spPr>
        <p:txBody>
          <a:bodyPr wrap="square" lIns="0" tIns="0" rIns="0" bIns="0" rtlCol="0" anchor="t"/>
          <a:lstStyle/>
          <a:p>
            <a:pPr marL="0" indent="0" algn="l">
              <a:lnSpc>
                <a:spcPts val="2850"/>
              </a:lnSpc>
              <a:buNone/>
            </a:pPr>
            <a:r>
              <a:rPr lang="en-US" sz="1600" dirty="0">
                <a:solidFill>
                  <a:srgbClr val="F5F6F8"/>
                </a:solidFill>
                <a:latin typeface="Nobile" pitchFamily="34" charset="0"/>
                <a:ea typeface="Nobile" pitchFamily="34" charset="-122"/>
                <a:cs typeface="Nobile" pitchFamily="34" charset="-120"/>
              </a:rPr>
              <a:t>Designed for comprehensive sales performance analysis, including revenue, product profitability, and customer purchasing trends.</a:t>
            </a:r>
            <a:endParaRPr lang="en-US" sz="1600" dirty="0"/>
          </a:p>
        </p:txBody>
      </p:sp>
      <p:sp>
        <p:nvSpPr>
          <p:cNvPr id="9" name="Shape 6"/>
          <p:cNvSpPr/>
          <p:nvPr/>
        </p:nvSpPr>
        <p:spPr>
          <a:xfrm>
            <a:off x="5216962" y="3036927"/>
            <a:ext cx="4196358" cy="3318153"/>
          </a:xfrm>
          <a:prstGeom prst="roundRect">
            <a:avLst>
              <a:gd name="adj" fmla="val 10254"/>
            </a:avLst>
          </a:prstGeom>
          <a:solidFill>
            <a:srgbClr val="203248"/>
          </a:solidFill>
          <a:ln w="7620">
            <a:solidFill>
              <a:srgbClr val="394B61"/>
            </a:solidFill>
            <a:prstDash val="solid"/>
          </a:ln>
          <a:effectLst>
            <a:outerShdw dist="20320" dir="2700000" algn="bl" rotWithShape="0">
              <a:srgbClr val="394B61">
                <a:alpha val="100000"/>
              </a:srgbClr>
            </a:outerShdw>
          </a:effectLst>
        </p:spPr>
        <p:txBody>
          <a:bodyPr/>
          <a:lstStyle/>
          <a:p>
            <a:endParaRPr lang="en-US"/>
          </a:p>
        </p:txBody>
      </p:sp>
      <p:sp>
        <p:nvSpPr>
          <p:cNvPr id="10" name="Shape 7"/>
          <p:cNvSpPr/>
          <p:nvPr/>
        </p:nvSpPr>
        <p:spPr>
          <a:xfrm>
            <a:off x="5451396" y="3271361"/>
            <a:ext cx="680442" cy="680442"/>
          </a:xfrm>
          <a:prstGeom prst="roundRect">
            <a:avLst>
              <a:gd name="adj" fmla="val 13436980"/>
            </a:avLst>
          </a:prstGeom>
          <a:solidFill>
            <a:srgbClr val="2F4157"/>
          </a:solidFill>
          <a:ln/>
        </p:spPr>
        <p:txBody>
          <a:bodyPr/>
          <a:lstStyle/>
          <a:p>
            <a:endParaRPr lang="en-US"/>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562" y="3458408"/>
            <a:ext cx="306110" cy="306110"/>
          </a:xfrm>
          <a:prstGeom prst="rect">
            <a:avLst/>
          </a:prstGeom>
        </p:spPr>
      </p:pic>
      <p:sp>
        <p:nvSpPr>
          <p:cNvPr id="12" name="Text 8"/>
          <p:cNvSpPr/>
          <p:nvPr/>
        </p:nvSpPr>
        <p:spPr>
          <a:xfrm>
            <a:off x="5451396" y="4178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5F6F8"/>
                </a:solidFill>
                <a:latin typeface="Corben" pitchFamily="34" charset="0"/>
                <a:ea typeface="Corben" pitchFamily="34" charset="-122"/>
                <a:cs typeface="Corben" pitchFamily="34" charset="-120"/>
              </a:rPr>
              <a:t>Payment </a:t>
            </a:r>
            <a:endParaRPr lang="en-US" sz="2200" dirty="0"/>
          </a:p>
        </p:txBody>
      </p:sp>
      <p:sp>
        <p:nvSpPr>
          <p:cNvPr id="13" name="Text 9"/>
          <p:cNvSpPr/>
          <p:nvPr/>
        </p:nvSpPr>
        <p:spPr>
          <a:xfrm>
            <a:off x="5451396" y="4669036"/>
            <a:ext cx="3727490" cy="1451610"/>
          </a:xfrm>
          <a:prstGeom prst="rect">
            <a:avLst/>
          </a:prstGeom>
          <a:noFill/>
          <a:ln/>
        </p:spPr>
        <p:txBody>
          <a:bodyPr wrap="square" lIns="0" tIns="0" rIns="0" bIns="0" rtlCol="0" anchor="t"/>
          <a:lstStyle/>
          <a:p>
            <a:pPr marL="0" indent="0" algn="l">
              <a:lnSpc>
                <a:spcPts val="2850"/>
              </a:lnSpc>
              <a:buNone/>
            </a:pPr>
            <a:r>
              <a:rPr lang="en-US" sz="1600" dirty="0">
                <a:solidFill>
                  <a:srgbClr val="F5F6F8"/>
                </a:solidFill>
                <a:latin typeface="Nobile" pitchFamily="34" charset="0"/>
                <a:ea typeface="Nobile" pitchFamily="34" charset="-122"/>
                <a:cs typeface="Nobile" pitchFamily="34" charset="-120"/>
              </a:rPr>
              <a:t>Focuses on transaction data, payment method analysis, and financial reconciliation to track monetary flows.</a:t>
            </a:r>
            <a:endParaRPr lang="en-US" sz="1600" dirty="0"/>
          </a:p>
        </p:txBody>
      </p:sp>
      <p:sp>
        <p:nvSpPr>
          <p:cNvPr id="14" name="Shape 10"/>
          <p:cNvSpPr/>
          <p:nvPr/>
        </p:nvSpPr>
        <p:spPr>
          <a:xfrm>
            <a:off x="9640133" y="3036927"/>
            <a:ext cx="4196358" cy="3318153"/>
          </a:xfrm>
          <a:prstGeom prst="roundRect">
            <a:avLst>
              <a:gd name="adj" fmla="val 10254"/>
            </a:avLst>
          </a:prstGeom>
          <a:solidFill>
            <a:srgbClr val="203248"/>
          </a:solidFill>
          <a:ln w="7620">
            <a:solidFill>
              <a:srgbClr val="394B61"/>
            </a:solidFill>
            <a:prstDash val="solid"/>
          </a:ln>
          <a:effectLst>
            <a:outerShdw dist="20320" dir="2700000" algn="bl" rotWithShape="0">
              <a:srgbClr val="394B61">
                <a:alpha val="100000"/>
              </a:srgbClr>
            </a:outerShdw>
          </a:effectLst>
        </p:spPr>
        <p:txBody>
          <a:bodyPr/>
          <a:lstStyle/>
          <a:p>
            <a:endParaRPr lang="en-US"/>
          </a:p>
        </p:txBody>
      </p:sp>
      <p:sp>
        <p:nvSpPr>
          <p:cNvPr id="15" name="Shape 11"/>
          <p:cNvSpPr/>
          <p:nvPr/>
        </p:nvSpPr>
        <p:spPr>
          <a:xfrm>
            <a:off x="9874568" y="3271361"/>
            <a:ext cx="680442" cy="680442"/>
          </a:xfrm>
          <a:prstGeom prst="roundRect">
            <a:avLst>
              <a:gd name="adj" fmla="val 13436980"/>
            </a:avLst>
          </a:prstGeom>
          <a:solidFill>
            <a:srgbClr val="2F4157"/>
          </a:solidFill>
          <a:ln/>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1734" y="3458408"/>
            <a:ext cx="306110" cy="306110"/>
          </a:xfrm>
          <a:prstGeom prst="rect">
            <a:avLst/>
          </a:prstGeom>
        </p:spPr>
      </p:pic>
      <p:sp>
        <p:nvSpPr>
          <p:cNvPr id="17" name="Text 12"/>
          <p:cNvSpPr/>
          <p:nvPr/>
        </p:nvSpPr>
        <p:spPr>
          <a:xfrm>
            <a:off x="9874568" y="4178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5F6F8"/>
                </a:solidFill>
                <a:latin typeface="Corben" pitchFamily="34" charset="0"/>
                <a:ea typeface="Corben" pitchFamily="34" charset="-122"/>
                <a:cs typeface="Corben" pitchFamily="34" charset="-120"/>
              </a:rPr>
              <a:t>Marketing </a:t>
            </a:r>
            <a:endParaRPr lang="en-US" sz="2200" dirty="0"/>
          </a:p>
        </p:txBody>
      </p:sp>
      <p:sp>
        <p:nvSpPr>
          <p:cNvPr id="18" name="Text 13"/>
          <p:cNvSpPr/>
          <p:nvPr/>
        </p:nvSpPr>
        <p:spPr>
          <a:xfrm>
            <a:off x="9874568" y="4669036"/>
            <a:ext cx="3727490" cy="1451610"/>
          </a:xfrm>
          <a:prstGeom prst="rect">
            <a:avLst/>
          </a:prstGeom>
          <a:noFill/>
          <a:ln/>
        </p:spPr>
        <p:txBody>
          <a:bodyPr wrap="square" lIns="0" tIns="0" rIns="0" bIns="0" rtlCol="0" anchor="t"/>
          <a:lstStyle/>
          <a:p>
            <a:pPr marL="0" indent="0" algn="l">
              <a:lnSpc>
                <a:spcPts val="2850"/>
              </a:lnSpc>
              <a:buNone/>
            </a:pPr>
            <a:r>
              <a:rPr lang="en-US" sz="1600" dirty="0">
                <a:solidFill>
                  <a:srgbClr val="F5F6F8"/>
                </a:solidFill>
                <a:latin typeface="Nobile" pitchFamily="34" charset="0"/>
                <a:ea typeface="Nobile" pitchFamily="34" charset="-122"/>
                <a:cs typeface="Nobile" pitchFamily="34" charset="-120"/>
              </a:rPr>
              <a:t>Provides insights into campaign effectiveness, lead generation, customer acquisition costs, and market segmentation.</a:t>
            </a:r>
            <a:endParaRPr lang="en-US" sz="1600" dirty="0"/>
          </a:p>
        </p:txBody>
      </p:sp>
      <p:sp>
        <p:nvSpPr>
          <p:cNvPr id="19" name="Text 14"/>
          <p:cNvSpPr/>
          <p:nvPr/>
        </p:nvSpPr>
        <p:spPr>
          <a:xfrm>
            <a:off x="793790" y="661023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F5F6F8"/>
                </a:solidFill>
                <a:latin typeface="Nobile" pitchFamily="34" charset="0"/>
                <a:ea typeface="Nobile" pitchFamily="34" charset="-122"/>
                <a:cs typeface="Nobile" pitchFamily="34" charset="-120"/>
              </a:rPr>
              <a:t>Each cube is built upon its own Data Source View (DSV), creating a distinct business layer for relevant departmental analytics.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A5AED9-4A80-FA8C-5400-7EEB7AA10079}"/>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93790" y="1174433"/>
            <a:ext cx="6788468"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3" name="Image 0" descr="preencoded.png"/>
          <p:cNvPicPr>
            <a:picLocks noChangeAspect="1"/>
          </p:cNvPicPr>
          <p:nvPr/>
        </p:nvPicPr>
        <p:blipFill>
          <a:blip r:embed="rId3"/>
          <a:stretch>
            <a:fillRect/>
          </a:stretch>
        </p:blipFill>
        <p:spPr>
          <a:xfrm>
            <a:off x="319231" y="1381247"/>
            <a:ext cx="7990580" cy="5467106"/>
          </a:xfrm>
          <a:prstGeom prst="roundRect">
            <a:avLst>
              <a:gd name="adj" fmla="val 941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 1"/>
          <p:cNvSpPr/>
          <p:nvPr/>
        </p:nvSpPr>
        <p:spPr>
          <a:xfrm>
            <a:off x="793790" y="6692265"/>
            <a:ext cx="6788468"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8592456" y="1882884"/>
            <a:ext cx="5670590" cy="708779"/>
          </a:xfrm>
          <a:prstGeom prst="rect">
            <a:avLst/>
          </a:prstGeom>
          <a:noFill/>
          <a:ln/>
        </p:spPr>
        <p:txBody>
          <a:bodyPr wrap="non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Sales  View</a:t>
            </a:r>
            <a:endParaRPr lang="en-US" sz="4000" dirty="0"/>
          </a:p>
        </p:txBody>
      </p:sp>
      <p:sp>
        <p:nvSpPr>
          <p:cNvPr id="6" name="Text 3"/>
          <p:cNvSpPr/>
          <p:nvPr/>
        </p:nvSpPr>
        <p:spPr>
          <a:xfrm>
            <a:off x="8592456" y="2818477"/>
            <a:ext cx="5700832" cy="1111568"/>
          </a:xfrm>
          <a:prstGeom prst="rect">
            <a:avLst/>
          </a:prstGeom>
          <a:noFill/>
          <a:ln/>
        </p:spPr>
        <p:txBody>
          <a:bodyPr wrap="square" lIns="0" tIns="0" rIns="0" bIns="0" rtlCol="0" anchor="t"/>
          <a:lstStyle/>
          <a:p>
            <a:pPr marL="0" indent="0" algn="l">
              <a:lnSpc>
                <a:spcPts val="2850"/>
              </a:lnSpc>
              <a:buNone/>
            </a:pPr>
            <a:r>
              <a:rPr lang="en-US" sz="1600" b="1" dirty="0">
                <a:solidFill>
                  <a:srgbClr val="F5F6F8"/>
                </a:solidFill>
                <a:latin typeface="Nobile" pitchFamily="34" charset="0"/>
                <a:ea typeface="Nobile" pitchFamily="34" charset="-122"/>
                <a:cs typeface="Nobile" pitchFamily="34" charset="-120"/>
              </a:rPr>
              <a:t>Description:</a:t>
            </a:r>
            <a:r>
              <a:rPr lang="en-US" sz="1600" dirty="0">
                <a:solidFill>
                  <a:srgbClr val="F5F6F8"/>
                </a:solidFill>
                <a:latin typeface="Nobile" pitchFamily="34" charset="0"/>
                <a:ea typeface="Nobile" pitchFamily="34" charset="-122"/>
                <a:cs typeface="Nobile" pitchFamily="34" charset="-120"/>
              </a:rPr>
              <a:t> This view defines the logical model for our </a:t>
            </a:r>
            <a:r>
              <a:rPr lang="en-US" sz="1600" dirty="0">
                <a:solidFill>
                  <a:srgbClr val="F5F6F8"/>
                </a:solidFill>
                <a:highlight>
                  <a:srgbClr val="3C4E64"/>
                </a:highlight>
                <a:latin typeface="Consolas" pitchFamily="34" charset="0"/>
                <a:ea typeface="Consolas" pitchFamily="34" charset="-122"/>
                <a:cs typeface="Consolas" pitchFamily="34" charset="-120"/>
              </a:rPr>
              <a:t>Sales Cube</a:t>
            </a:r>
            <a:r>
              <a:rPr lang="en-US" sz="1600" dirty="0">
                <a:solidFill>
                  <a:srgbClr val="F5F6F8"/>
                </a:solidFill>
                <a:latin typeface="Nobile" pitchFamily="34" charset="0"/>
                <a:ea typeface="Nobile" pitchFamily="34" charset="-122"/>
                <a:cs typeface="Nobile" pitchFamily="34" charset="-120"/>
              </a:rPr>
              <a:t>. It combines all sales, logistics, and customer data to answer key business questions.</a:t>
            </a:r>
            <a:endParaRPr lang="en-US" sz="1600" dirty="0"/>
          </a:p>
        </p:txBody>
      </p:sp>
      <p:sp>
        <p:nvSpPr>
          <p:cNvPr id="7" name="Text 4"/>
          <p:cNvSpPr/>
          <p:nvPr/>
        </p:nvSpPr>
        <p:spPr>
          <a:xfrm>
            <a:off x="8592456" y="4134118"/>
            <a:ext cx="5700832" cy="725805"/>
          </a:xfrm>
          <a:prstGeom prst="rect">
            <a:avLst/>
          </a:prstGeom>
          <a:noFill/>
          <a:ln/>
        </p:spPr>
        <p:txBody>
          <a:bodyPr wrap="square" lIns="0" tIns="0" rIns="0" bIns="0" rtlCol="0" anchor="t"/>
          <a:lstStyle/>
          <a:p>
            <a:pPr marL="0" indent="0" algn="l">
              <a:lnSpc>
                <a:spcPts val="2850"/>
              </a:lnSpc>
              <a:buNone/>
            </a:pPr>
            <a:r>
              <a:rPr lang="en-US" sz="1600" b="1" dirty="0">
                <a:solidFill>
                  <a:srgbClr val="F5F6F8"/>
                </a:solidFill>
                <a:latin typeface="Nobile" pitchFamily="34" charset="0"/>
                <a:ea typeface="Nobile" pitchFamily="34" charset="-122"/>
                <a:cs typeface="Nobile" pitchFamily="34" charset="-120"/>
              </a:rPr>
              <a:t>This DSV was built to power the following reports:</a:t>
            </a:r>
            <a:endParaRPr lang="en-US" sz="1600" dirty="0"/>
          </a:p>
        </p:txBody>
      </p:sp>
      <p:sp>
        <p:nvSpPr>
          <p:cNvPr id="8" name="Text 5"/>
          <p:cNvSpPr/>
          <p:nvPr/>
        </p:nvSpPr>
        <p:spPr>
          <a:xfrm>
            <a:off x="8592456" y="5063996"/>
            <a:ext cx="5700832" cy="38576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F5F6F8"/>
                </a:solidFill>
                <a:highlight>
                  <a:srgbClr val="3C4E64"/>
                </a:highlight>
                <a:latin typeface="Consolas" pitchFamily="34" charset="0"/>
                <a:ea typeface="Consolas" pitchFamily="34" charset="-122"/>
                <a:cs typeface="Consolas" pitchFamily="34" charset="-120"/>
              </a:rPr>
              <a:t>Delivery Performance over Time</a:t>
            </a:r>
            <a:endParaRPr lang="en-US" sz="1600" dirty="0"/>
          </a:p>
        </p:txBody>
      </p:sp>
      <p:sp>
        <p:nvSpPr>
          <p:cNvPr id="9" name="Text 6"/>
          <p:cNvSpPr/>
          <p:nvPr/>
        </p:nvSpPr>
        <p:spPr>
          <a:xfrm>
            <a:off x="8592456" y="5529054"/>
            <a:ext cx="5700832" cy="38576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F5F6F8"/>
                </a:solidFill>
                <a:highlight>
                  <a:srgbClr val="3C4E64"/>
                </a:highlight>
                <a:latin typeface="Consolas" pitchFamily="34" charset="0"/>
                <a:ea typeface="Consolas" pitchFamily="34" charset="-122"/>
                <a:cs typeface="Consolas" pitchFamily="34" charset="-120"/>
              </a:rPr>
              <a:t>Sales Performance by State</a:t>
            </a:r>
            <a:r>
              <a:rPr lang="en-US" sz="1600" dirty="0">
                <a:solidFill>
                  <a:srgbClr val="F5F6F8"/>
                </a:solidFill>
                <a:latin typeface="Nobile" pitchFamily="34" charset="0"/>
                <a:ea typeface="Nobile" pitchFamily="34" charset="-122"/>
                <a:cs typeface="Nobile" pitchFamily="34" charset="-120"/>
              </a:rPr>
              <a:t> </a:t>
            </a:r>
            <a:endParaRPr lang="en-US" sz="1600" dirty="0"/>
          </a:p>
        </p:txBody>
      </p:sp>
      <p:sp>
        <p:nvSpPr>
          <p:cNvPr id="10" name="Text 7"/>
          <p:cNvSpPr/>
          <p:nvPr/>
        </p:nvSpPr>
        <p:spPr>
          <a:xfrm>
            <a:off x="8592456" y="5994112"/>
            <a:ext cx="5700832" cy="38576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F5F6F8"/>
                </a:solidFill>
                <a:highlight>
                  <a:srgbClr val="3C4E64"/>
                </a:highlight>
                <a:latin typeface="Consolas" pitchFamily="34" charset="0"/>
                <a:ea typeface="Consolas" pitchFamily="34" charset="-122"/>
                <a:cs typeface="Consolas" pitchFamily="34" charset="-120"/>
              </a:rPr>
              <a:t>Seller Performance </a:t>
            </a:r>
            <a:endParaRPr lang="en-US" sz="1600" dirty="0"/>
          </a:p>
        </p:txBody>
      </p:sp>
      <p:sp>
        <p:nvSpPr>
          <p:cNvPr id="11" name="Text 8"/>
          <p:cNvSpPr/>
          <p:nvPr/>
        </p:nvSpPr>
        <p:spPr>
          <a:xfrm>
            <a:off x="8143280" y="6295192"/>
            <a:ext cx="5700832"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r="3467"/>
          <a:stretch>
            <a:fillRect/>
          </a:stretch>
        </p:blipFill>
        <p:spPr>
          <a:xfrm>
            <a:off x="160648" y="2838425"/>
            <a:ext cx="7892489" cy="2768094"/>
          </a:xfrm>
          <a:prstGeom prst="roundRect">
            <a:avLst>
              <a:gd name="adj" fmla="val 952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 0"/>
          <p:cNvSpPr/>
          <p:nvPr/>
        </p:nvSpPr>
        <p:spPr>
          <a:xfrm>
            <a:off x="793790" y="5097542"/>
            <a:ext cx="5972770"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1"/>
          <p:cNvSpPr/>
          <p:nvPr/>
        </p:nvSpPr>
        <p:spPr>
          <a:xfrm>
            <a:off x="8322189" y="2526983"/>
            <a:ext cx="6516529" cy="1417558"/>
          </a:xfrm>
          <a:prstGeom prst="rect">
            <a:avLst/>
          </a:prstGeom>
          <a:noFill/>
          <a:ln/>
        </p:spPr>
        <p:txBody>
          <a:bodyPr wrap="squar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SalesOrderFact SQL (Named Query)</a:t>
            </a:r>
            <a:endParaRPr lang="en-US" sz="4000" dirty="0"/>
          </a:p>
        </p:txBody>
      </p:sp>
      <p:sp>
        <p:nvSpPr>
          <p:cNvPr id="5" name="Text 2"/>
          <p:cNvSpPr/>
          <p:nvPr/>
        </p:nvSpPr>
        <p:spPr>
          <a:xfrm>
            <a:off x="8322189" y="4171355"/>
            <a:ext cx="6516529" cy="771525"/>
          </a:xfrm>
          <a:prstGeom prst="rect">
            <a:avLst/>
          </a:prstGeom>
          <a:noFill/>
          <a:ln/>
        </p:spPr>
        <p:txBody>
          <a:bodyPr wrap="square" lIns="0" tIns="0" rIns="0" bIns="0" rtlCol="0" anchor="t"/>
          <a:lstStyle/>
          <a:p>
            <a:pPr marL="342900" indent="-342900" algn="l">
              <a:lnSpc>
                <a:spcPts val="2850"/>
              </a:lnSpc>
              <a:buSzPct val="100000"/>
              <a:buChar char="•"/>
            </a:pPr>
            <a:r>
              <a:rPr lang="en-US" sz="1600" b="1" dirty="0">
                <a:solidFill>
                  <a:srgbClr val="F5F6F8"/>
                </a:solidFill>
                <a:latin typeface="Nobile" pitchFamily="34" charset="0"/>
                <a:ea typeface="Nobile" pitchFamily="34" charset="-122"/>
                <a:cs typeface="Nobile" pitchFamily="34" charset="-120"/>
              </a:rPr>
              <a:t>Problem:</a:t>
            </a:r>
            <a:r>
              <a:rPr lang="en-US" sz="1600" dirty="0">
                <a:solidFill>
                  <a:srgbClr val="F5F6F8"/>
                </a:solidFill>
                <a:latin typeface="Nobile" pitchFamily="34" charset="0"/>
                <a:ea typeface="Nobile" pitchFamily="34" charset="-122"/>
                <a:cs typeface="Nobile" pitchFamily="34" charset="-120"/>
              </a:rPr>
              <a:t> We had mixed </a:t>
            </a:r>
            <a:r>
              <a:rPr lang="en-US" sz="1600" dirty="0">
                <a:solidFill>
                  <a:srgbClr val="F5F6F8"/>
                </a:solidFill>
                <a:highlight>
                  <a:srgbClr val="3C4E64"/>
                </a:highlight>
                <a:latin typeface="Consolas" pitchFamily="34" charset="0"/>
                <a:ea typeface="Consolas" pitchFamily="34" charset="-122"/>
                <a:cs typeface="Consolas" pitchFamily="34" charset="-120"/>
              </a:rPr>
              <a:t>Granularity</a:t>
            </a:r>
            <a:r>
              <a:rPr lang="en-US" sz="1600" dirty="0">
                <a:solidFill>
                  <a:srgbClr val="F5F6F8"/>
                </a:solidFill>
                <a:latin typeface="Nobile" pitchFamily="34" charset="0"/>
                <a:ea typeface="Nobile" pitchFamily="34" charset="-122"/>
                <a:cs typeface="Nobile" pitchFamily="34" charset="-120"/>
              </a:rPr>
              <a:t> (Item-level data like </a:t>
            </a:r>
            <a:r>
              <a:rPr lang="en-US" sz="1600" dirty="0">
                <a:solidFill>
                  <a:srgbClr val="F5F6F8"/>
                </a:solidFill>
                <a:highlight>
                  <a:srgbClr val="3C4E64"/>
                </a:highlight>
                <a:latin typeface="Consolas" pitchFamily="34" charset="0"/>
                <a:ea typeface="Consolas" pitchFamily="34" charset="-122"/>
                <a:cs typeface="Consolas" pitchFamily="34" charset="-120"/>
              </a:rPr>
              <a:t>Price</a:t>
            </a:r>
            <a:r>
              <a:rPr lang="en-US" sz="1600" dirty="0">
                <a:solidFill>
                  <a:srgbClr val="F5F6F8"/>
                </a:solidFill>
                <a:latin typeface="Nobile" pitchFamily="34" charset="0"/>
                <a:ea typeface="Nobile" pitchFamily="34" charset="-122"/>
                <a:cs typeface="Nobile" pitchFamily="34" charset="-120"/>
              </a:rPr>
              <a:t> and Order-level data like </a:t>
            </a:r>
            <a:r>
              <a:rPr lang="en-US" sz="1600" dirty="0">
                <a:solidFill>
                  <a:srgbClr val="F5F6F8"/>
                </a:solidFill>
                <a:highlight>
                  <a:srgbClr val="3C4E64"/>
                </a:highlight>
                <a:latin typeface="Consolas" pitchFamily="34" charset="0"/>
                <a:ea typeface="Consolas" pitchFamily="34" charset="-122"/>
                <a:cs typeface="Consolas" pitchFamily="34" charset="-120"/>
              </a:rPr>
              <a:t>Delivery Time</a:t>
            </a:r>
            <a:r>
              <a:rPr lang="en-US" sz="1600" dirty="0">
                <a:solidFill>
                  <a:srgbClr val="F5F6F8"/>
                </a:solidFill>
                <a:latin typeface="Nobile" pitchFamily="34" charset="0"/>
                <a:ea typeface="Nobile" pitchFamily="34" charset="-122"/>
                <a:cs typeface="Nobile" pitchFamily="34" charset="-120"/>
              </a:rPr>
              <a:t>).</a:t>
            </a:r>
            <a:endParaRPr lang="en-US" sz="1600" dirty="0"/>
          </a:p>
        </p:txBody>
      </p:sp>
      <p:sp>
        <p:nvSpPr>
          <p:cNvPr id="6" name="Text 3"/>
          <p:cNvSpPr/>
          <p:nvPr/>
        </p:nvSpPr>
        <p:spPr>
          <a:xfrm>
            <a:off x="8322189" y="5022175"/>
            <a:ext cx="6516529" cy="385763"/>
          </a:xfrm>
          <a:prstGeom prst="rect">
            <a:avLst/>
          </a:prstGeom>
          <a:noFill/>
          <a:ln/>
        </p:spPr>
        <p:txBody>
          <a:bodyPr wrap="none" lIns="0" tIns="0" rIns="0" bIns="0" rtlCol="0" anchor="t"/>
          <a:lstStyle/>
          <a:p>
            <a:pPr marL="342900" indent="-342900" algn="l">
              <a:lnSpc>
                <a:spcPts val="2850"/>
              </a:lnSpc>
              <a:buSzPct val="100000"/>
              <a:buChar char="•"/>
            </a:pPr>
            <a:r>
              <a:rPr lang="en-US" sz="1600" b="1" dirty="0">
                <a:solidFill>
                  <a:srgbClr val="F5F6F8"/>
                </a:solidFill>
                <a:latin typeface="Nobile" pitchFamily="34" charset="0"/>
                <a:ea typeface="Nobile" pitchFamily="34" charset="-122"/>
                <a:cs typeface="Nobile" pitchFamily="34" charset="-120"/>
              </a:rPr>
              <a:t>Solution:</a:t>
            </a:r>
            <a:r>
              <a:rPr lang="en-US" sz="1600" dirty="0">
                <a:solidFill>
                  <a:srgbClr val="F5F6F8"/>
                </a:solidFill>
                <a:latin typeface="Nobile" pitchFamily="34" charset="0"/>
                <a:ea typeface="Nobile" pitchFamily="34" charset="-122"/>
                <a:cs typeface="Nobile" pitchFamily="34" charset="-120"/>
              </a:rPr>
              <a:t> We created a </a:t>
            </a:r>
            <a:r>
              <a:rPr lang="en-US" sz="1600" dirty="0">
                <a:solidFill>
                  <a:srgbClr val="F5F6F8"/>
                </a:solidFill>
                <a:highlight>
                  <a:srgbClr val="3C4E64"/>
                </a:highlight>
                <a:latin typeface="Consolas" pitchFamily="34" charset="0"/>
                <a:ea typeface="Consolas" pitchFamily="34" charset="-122"/>
                <a:cs typeface="Consolas" pitchFamily="34" charset="-120"/>
              </a:rPr>
              <a:t>Named Query</a:t>
            </a:r>
            <a:r>
              <a:rPr lang="en-US" sz="1600" dirty="0">
                <a:solidFill>
                  <a:srgbClr val="F5F6F8"/>
                </a:solidFill>
                <a:latin typeface="Nobile" pitchFamily="34" charset="0"/>
                <a:ea typeface="Nobile" pitchFamily="34" charset="-122"/>
                <a:cs typeface="Nobile" pitchFamily="34" charset="-120"/>
              </a:rPr>
              <a:t> using </a:t>
            </a:r>
            <a:r>
              <a:rPr lang="en-US" sz="1600" dirty="0">
                <a:solidFill>
                  <a:srgbClr val="F5F6F8"/>
                </a:solidFill>
                <a:highlight>
                  <a:srgbClr val="3C4E64"/>
                </a:highlight>
                <a:latin typeface="Consolas" pitchFamily="34" charset="0"/>
                <a:ea typeface="Consolas" pitchFamily="34" charset="-122"/>
                <a:cs typeface="Consolas" pitchFamily="34" charset="-120"/>
              </a:rPr>
              <a:t>GROUP BY</a:t>
            </a:r>
            <a:r>
              <a:rPr lang="en-US" sz="1600" dirty="0">
                <a:solidFill>
                  <a:srgbClr val="F5F6F8"/>
                </a:solidFill>
                <a:latin typeface="Nobile" pitchFamily="34" charset="0"/>
                <a:ea typeface="Nobile" pitchFamily="34" charset="-122"/>
                <a:cs typeface="Nobile" pitchFamily="34" charset="-120"/>
              </a:rPr>
              <a:t>.</a:t>
            </a:r>
            <a:endParaRPr lang="en-US" sz="1600" dirty="0"/>
          </a:p>
        </p:txBody>
      </p:sp>
      <p:sp>
        <p:nvSpPr>
          <p:cNvPr id="7" name="Text 4"/>
          <p:cNvSpPr/>
          <p:nvPr/>
        </p:nvSpPr>
        <p:spPr>
          <a:xfrm>
            <a:off x="8322189" y="5487233"/>
            <a:ext cx="6516529" cy="36290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F5F6F8"/>
                </a:solidFill>
                <a:latin typeface="Nobile" pitchFamily="34" charset="0"/>
                <a:ea typeface="Nobile" pitchFamily="34" charset="-122"/>
                <a:cs typeface="Nobile" pitchFamily="34" charset="-120"/>
              </a:rPr>
              <a:t>This ensures all order-level metrics are accurate.</a:t>
            </a:r>
            <a:endParaRPr lang="en-US" sz="1600" dirty="0"/>
          </a:p>
        </p:txBody>
      </p:sp>
      <p:sp>
        <p:nvSpPr>
          <p:cNvPr id="8" name="Rectangle 7">
            <a:extLst>
              <a:ext uri="{FF2B5EF4-FFF2-40B4-BE49-F238E27FC236}">
                <a16:creationId xmlns:a16="http://schemas.microsoft.com/office/drawing/2014/main" id="{693FFAFD-D7BE-DFFD-8EFA-0E2D5AD280CB}"/>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569202" y="2770942"/>
            <a:ext cx="6652498" cy="1417558"/>
          </a:xfrm>
          <a:prstGeom prst="rect">
            <a:avLst/>
          </a:prstGeom>
          <a:noFill/>
          <a:ln/>
        </p:spPr>
        <p:txBody>
          <a:bodyPr wrap="squar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Sales Cube Calculated Measures</a:t>
            </a:r>
            <a:endParaRPr lang="en-US" sz="4000" dirty="0"/>
          </a:p>
        </p:txBody>
      </p:sp>
      <p:sp>
        <p:nvSpPr>
          <p:cNvPr id="3" name="Text 1"/>
          <p:cNvSpPr/>
          <p:nvPr/>
        </p:nvSpPr>
        <p:spPr>
          <a:xfrm>
            <a:off x="569202" y="4415314"/>
            <a:ext cx="6652498" cy="38576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F5F6F8"/>
                </a:solidFill>
                <a:latin typeface="Nobile" pitchFamily="34" charset="0"/>
                <a:ea typeface="Nobile" pitchFamily="34" charset="-122"/>
                <a:cs typeface="Nobile" pitchFamily="34" charset="-120"/>
              </a:rPr>
              <a:t>The real power of SSAS is in </a:t>
            </a:r>
            <a:r>
              <a:rPr lang="en-US" sz="1600" dirty="0">
                <a:solidFill>
                  <a:srgbClr val="F5F6F8"/>
                </a:solidFill>
                <a:highlight>
                  <a:srgbClr val="3C4E64"/>
                </a:highlight>
                <a:latin typeface="Consolas" pitchFamily="34" charset="0"/>
                <a:ea typeface="Consolas" pitchFamily="34" charset="-122"/>
                <a:cs typeface="Consolas" pitchFamily="34" charset="-120"/>
              </a:rPr>
              <a:t>Calculated Measures</a:t>
            </a:r>
            <a:r>
              <a:rPr lang="en-US" sz="1600" dirty="0">
                <a:solidFill>
                  <a:srgbClr val="F5F6F8"/>
                </a:solidFill>
                <a:latin typeface="Nobile" pitchFamily="34" charset="0"/>
                <a:ea typeface="Nobile" pitchFamily="34" charset="-122"/>
                <a:cs typeface="Nobile" pitchFamily="34" charset="-120"/>
              </a:rPr>
              <a:t>.</a:t>
            </a:r>
            <a:endParaRPr lang="en-US" sz="1600" dirty="0"/>
          </a:p>
        </p:txBody>
      </p:sp>
      <p:sp>
        <p:nvSpPr>
          <p:cNvPr id="4" name="Text 2"/>
          <p:cNvSpPr/>
          <p:nvPr/>
        </p:nvSpPr>
        <p:spPr>
          <a:xfrm>
            <a:off x="569202" y="4880372"/>
            <a:ext cx="6652498" cy="725805"/>
          </a:xfrm>
          <a:prstGeom prst="rect">
            <a:avLst/>
          </a:prstGeom>
          <a:noFill/>
          <a:ln/>
        </p:spPr>
        <p:txBody>
          <a:bodyPr wrap="square" lIns="0" tIns="0" rIns="0" bIns="0" rtlCol="0" anchor="t"/>
          <a:lstStyle/>
          <a:p>
            <a:pPr marL="342900" indent="-342900" algn="l">
              <a:lnSpc>
                <a:spcPts val="2850"/>
              </a:lnSpc>
              <a:buSzPct val="100000"/>
              <a:buChar char="•"/>
            </a:pPr>
            <a:r>
              <a:rPr lang="en-US" sz="1600" dirty="0">
                <a:solidFill>
                  <a:srgbClr val="F5F6F8"/>
                </a:solidFill>
                <a:latin typeface="Nobile" pitchFamily="34" charset="0"/>
                <a:ea typeface="Nobile" pitchFamily="34" charset="-122"/>
                <a:cs typeface="Nobile" pitchFamily="34" charset="-120"/>
              </a:rPr>
              <a:t>This is where we turn raw numbers into business-ready answers.</a:t>
            </a:r>
            <a:endParaRPr lang="en-US" sz="1600" dirty="0"/>
          </a:p>
        </p:txBody>
      </p:sp>
      <p:sp>
        <p:nvSpPr>
          <p:cNvPr id="5" name="Text 3"/>
          <p:cNvSpPr/>
          <p:nvPr/>
        </p:nvSpPr>
        <p:spPr>
          <a:xfrm>
            <a:off x="8007310" y="1580198"/>
            <a:ext cx="583680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6" name="Image 0" descr="preencoded.png"/>
          <p:cNvPicPr>
            <a:picLocks noChangeAspect="1"/>
          </p:cNvPicPr>
          <p:nvPr/>
        </p:nvPicPr>
        <p:blipFill>
          <a:blip r:embed="rId3"/>
          <a:stretch>
            <a:fillRect/>
          </a:stretch>
        </p:blipFill>
        <p:spPr>
          <a:xfrm>
            <a:off x="7221700" y="1743157"/>
            <a:ext cx="7219830" cy="4743285"/>
          </a:xfrm>
          <a:prstGeom prst="roundRect">
            <a:avLst>
              <a:gd name="adj" fmla="val 87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 4"/>
          <p:cNvSpPr/>
          <p:nvPr/>
        </p:nvSpPr>
        <p:spPr>
          <a:xfrm>
            <a:off x="8007310" y="6286500"/>
            <a:ext cx="583680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Rectangle 7">
            <a:extLst>
              <a:ext uri="{FF2B5EF4-FFF2-40B4-BE49-F238E27FC236}">
                <a16:creationId xmlns:a16="http://schemas.microsoft.com/office/drawing/2014/main" id="{B3AD2E90-25F5-264F-A50F-F19AD407937E}"/>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ED93F12-AA54-E0C4-0976-7B7446218110}"/>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36EC9543-355B-3AFB-7AA1-EDEB29985DFD}"/>
              </a:ext>
            </a:extLst>
          </p:cNvPr>
          <p:cNvGrpSpPr/>
          <p:nvPr/>
        </p:nvGrpSpPr>
        <p:grpSpPr>
          <a:xfrm>
            <a:off x="424686" y="1838059"/>
            <a:ext cx="13781027" cy="6055694"/>
            <a:chOff x="664488" y="1893570"/>
            <a:chExt cx="13301424" cy="5404247"/>
          </a:xfrm>
        </p:grpSpPr>
        <p:sp>
          <p:nvSpPr>
            <p:cNvPr id="37" name="Shape 2"/>
            <p:cNvSpPr/>
            <p:nvPr/>
          </p:nvSpPr>
          <p:spPr>
            <a:xfrm>
              <a:off x="664488" y="1893570"/>
              <a:ext cx="13301424" cy="540425"/>
            </a:xfrm>
            <a:prstGeom prst="rect">
              <a:avLst/>
            </a:prstGeom>
            <a:solidFill>
              <a:srgbClr val="FFFFFF">
                <a:alpha val="4000"/>
              </a:srgbClr>
            </a:solidFill>
            <a:ln/>
          </p:spPr>
          <p:txBody>
            <a:bodyPr/>
            <a:lstStyle/>
            <a:p>
              <a:endParaRPr lang="en-US"/>
            </a:p>
          </p:txBody>
        </p:sp>
        <p:sp>
          <p:nvSpPr>
            <p:cNvPr id="38" name="Shape 5"/>
            <p:cNvSpPr/>
            <p:nvPr/>
          </p:nvSpPr>
          <p:spPr>
            <a:xfrm>
              <a:off x="664488" y="2433995"/>
              <a:ext cx="13301424" cy="540425"/>
            </a:xfrm>
            <a:prstGeom prst="rect">
              <a:avLst/>
            </a:prstGeom>
            <a:solidFill>
              <a:srgbClr val="000000">
                <a:alpha val="4000"/>
              </a:srgbClr>
            </a:solidFill>
            <a:ln/>
          </p:spPr>
          <p:txBody>
            <a:bodyPr/>
            <a:lstStyle/>
            <a:p>
              <a:endParaRPr lang="en-US"/>
            </a:p>
          </p:txBody>
        </p:sp>
        <p:sp>
          <p:nvSpPr>
            <p:cNvPr id="39" name="Shape 8"/>
            <p:cNvSpPr/>
            <p:nvPr/>
          </p:nvSpPr>
          <p:spPr>
            <a:xfrm>
              <a:off x="664488" y="2974419"/>
              <a:ext cx="13301424" cy="540425"/>
            </a:xfrm>
            <a:prstGeom prst="rect">
              <a:avLst/>
            </a:prstGeom>
            <a:solidFill>
              <a:srgbClr val="FFFFFF">
                <a:alpha val="4000"/>
              </a:srgbClr>
            </a:solidFill>
            <a:ln/>
          </p:spPr>
          <p:txBody>
            <a:bodyPr/>
            <a:lstStyle/>
            <a:p>
              <a:endParaRPr lang="en-US"/>
            </a:p>
          </p:txBody>
        </p:sp>
        <p:sp>
          <p:nvSpPr>
            <p:cNvPr id="40" name="Shape 11"/>
            <p:cNvSpPr/>
            <p:nvPr/>
          </p:nvSpPr>
          <p:spPr>
            <a:xfrm>
              <a:off x="664488" y="3514844"/>
              <a:ext cx="13301424" cy="540425"/>
            </a:xfrm>
            <a:prstGeom prst="rect">
              <a:avLst/>
            </a:prstGeom>
            <a:solidFill>
              <a:srgbClr val="000000">
                <a:alpha val="4000"/>
              </a:srgbClr>
            </a:solidFill>
            <a:ln/>
          </p:spPr>
          <p:txBody>
            <a:bodyPr/>
            <a:lstStyle/>
            <a:p>
              <a:endParaRPr lang="en-US"/>
            </a:p>
          </p:txBody>
        </p:sp>
        <p:sp>
          <p:nvSpPr>
            <p:cNvPr id="41" name="Shape 14"/>
            <p:cNvSpPr/>
            <p:nvPr/>
          </p:nvSpPr>
          <p:spPr>
            <a:xfrm>
              <a:off x="664488" y="4055269"/>
              <a:ext cx="13301424" cy="540425"/>
            </a:xfrm>
            <a:prstGeom prst="rect">
              <a:avLst/>
            </a:prstGeom>
            <a:solidFill>
              <a:srgbClr val="FFFFFF">
                <a:alpha val="4000"/>
              </a:srgbClr>
            </a:solidFill>
            <a:ln/>
          </p:spPr>
          <p:txBody>
            <a:bodyPr/>
            <a:lstStyle/>
            <a:p>
              <a:endParaRPr lang="en-US"/>
            </a:p>
          </p:txBody>
        </p:sp>
        <p:sp>
          <p:nvSpPr>
            <p:cNvPr id="42" name="Shape 17"/>
            <p:cNvSpPr/>
            <p:nvPr/>
          </p:nvSpPr>
          <p:spPr>
            <a:xfrm>
              <a:off x="664488" y="4595693"/>
              <a:ext cx="13301424" cy="540425"/>
            </a:xfrm>
            <a:prstGeom prst="rect">
              <a:avLst/>
            </a:prstGeom>
            <a:solidFill>
              <a:srgbClr val="000000">
                <a:alpha val="4000"/>
              </a:srgbClr>
            </a:solidFill>
            <a:ln/>
          </p:spPr>
          <p:txBody>
            <a:bodyPr/>
            <a:lstStyle/>
            <a:p>
              <a:endParaRPr lang="en-US"/>
            </a:p>
          </p:txBody>
        </p:sp>
        <p:sp>
          <p:nvSpPr>
            <p:cNvPr id="43" name="Shape 20"/>
            <p:cNvSpPr/>
            <p:nvPr/>
          </p:nvSpPr>
          <p:spPr>
            <a:xfrm>
              <a:off x="664488" y="5136118"/>
              <a:ext cx="13301424" cy="540425"/>
            </a:xfrm>
            <a:prstGeom prst="rect">
              <a:avLst/>
            </a:prstGeom>
            <a:solidFill>
              <a:srgbClr val="FFFFFF">
                <a:alpha val="4000"/>
              </a:srgbClr>
            </a:solidFill>
            <a:ln/>
          </p:spPr>
          <p:txBody>
            <a:bodyPr/>
            <a:lstStyle/>
            <a:p>
              <a:endParaRPr lang="en-US"/>
            </a:p>
          </p:txBody>
        </p:sp>
        <p:sp>
          <p:nvSpPr>
            <p:cNvPr id="44" name="Shape 23"/>
            <p:cNvSpPr/>
            <p:nvPr/>
          </p:nvSpPr>
          <p:spPr>
            <a:xfrm>
              <a:off x="664488" y="5676543"/>
              <a:ext cx="13301424" cy="540425"/>
            </a:xfrm>
            <a:prstGeom prst="rect">
              <a:avLst/>
            </a:prstGeom>
            <a:solidFill>
              <a:srgbClr val="000000">
                <a:alpha val="4000"/>
              </a:srgbClr>
            </a:solidFill>
            <a:ln/>
          </p:spPr>
          <p:txBody>
            <a:bodyPr/>
            <a:lstStyle/>
            <a:p>
              <a:endParaRPr lang="en-US"/>
            </a:p>
          </p:txBody>
        </p:sp>
        <p:sp>
          <p:nvSpPr>
            <p:cNvPr id="45" name="Shape 26"/>
            <p:cNvSpPr/>
            <p:nvPr/>
          </p:nvSpPr>
          <p:spPr>
            <a:xfrm>
              <a:off x="664488" y="6216968"/>
              <a:ext cx="13301424" cy="540425"/>
            </a:xfrm>
            <a:prstGeom prst="rect">
              <a:avLst/>
            </a:prstGeom>
            <a:solidFill>
              <a:srgbClr val="FFFFFF">
                <a:alpha val="4000"/>
              </a:srgbClr>
            </a:solidFill>
            <a:ln/>
          </p:spPr>
          <p:txBody>
            <a:bodyPr/>
            <a:lstStyle/>
            <a:p>
              <a:endParaRPr lang="en-US"/>
            </a:p>
          </p:txBody>
        </p:sp>
        <p:sp>
          <p:nvSpPr>
            <p:cNvPr id="46" name="Shape 29"/>
            <p:cNvSpPr/>
            <p:nvPr/>
          </p:nvSpPr>
          <p:spPr>
            <a:xfrm>
              <a:off x="664488" y="6757392"/>
              <a:ext cx="13301424" cy="540425"/>
            </a:xfrm>
            <a:prstGeom prst="rect">
              <a:avLst/>
            </a:prstGeom>
            <a:solidFill>
              <a:srgbClr val="000000">
                <a:alpha val="4000"/>
              </a:srgbClr>
            </a:solidFill>
            <a:ln/>
          </p:spPr>
          <p:txBody>
            <a:bodyPr/>
            <a:lstStyle/>
            <a:p>
              <a:endParaRPr lang="en-US"/>
            </a:p>
          </p:txBody>
        </p:sp>
      </p:grpSp>
      <p:sp>
        <p:nvSpPr>
          <p:cNvPr id="2" name="Text 0"/>
          <p:cNvSpPr/>
          <p:nvPr/>
        </p:nvSpPr>
        <p:spPr>
          <a:xfrm>
            <a:off x="656868" y="924163"/>
            <a:ext cx="7027188" cy="586502"/>
          </a:xfrm>
          <a:prstGeom prst="rect">
            <a:avLst/>
          </a:prstGeom>
          <a:noFill/>
          <a:ln/>
        </p:spPr>
        <p:txBody>
          <a:bodyPr wrap="none" lIns="0" tIns="0" rIns="0" bIns="0" rtlCol="0" anchor="t"/>
          <a:lstStyle/>
          <a:p>
            <a:pPr marL="0" indent="0" algn="l">
              <a:lnSpc>
                <a:spcPts val="4600"/>
              </a:lnSpc>
              <a:buNone/>
            </a:pPr>
            <a:r>
              <a:rPr lang="en-US" sz="3650" dirty="0">
                <a:solidFill>
                  <a:srgbClr val="F5F6F8"/>
                </a:solidFill>
                <a:latin typeface="Corben" pitchFamily="34" charset="0"/>
                <a:ea typeface="Corben" pitchFamily="34" charset="-122"/>
                <a:cs typeface="Corben" pitchFamily="34" charset="-120"/>
              </a:rPr>
              <a:t>Sales Cube Calculated Measures</a:t>
            </a:r>
            <a:endParaRPr lang="en-US" sz="3650" dirty="0"/>
          </a:p>
        </p:txBody>
      </p:sp>
      <p:sp>
        <p:nvSpPr>
          <p:cNvPr id="3" name="Shape 1"/>
          <p:cNvSpPr/>
          <p:nvPr/>
        </p:nvSpPr>
        <p:spPr>
          <a:xfrm>
            <a:off x="424685" y="1838059"/>
            <a:ext cx="13781027" cy="6055693"/>
          </a:xfrm>
          <a:prstGeom prst="roundRect">
            <a:avLst>
              <a:gd name="adj" fmla="val 5195"/>
            </a:avLst>
          </a:prstGeom>
          <a:noFill/>
          <a:ln w="7620">
            <a:solidFill>
              <a:srgbClr val="FFFFFF">
                <a:alpha val="24000"/>
              </a:srgbClr>
            </a:solidFill>
            <a:prstDash val="solid"/>
          </a:ln>
        </p:spPr>
        <p:txBody>
          <a:bodyPr/>
          <a:lstStyle/>
          <a:p>
            <a:endParaRPr lang="en-US"/>
          </a:p>
        </p:txBody>
      </p:sp>
      <p:sp>
        <p:nvSpPr>
          <p:cNvPr id="5" name="Text 3"/>
          <p:cNvSpPr/>
          <p:nvPr/>
        </p:nvSpPr>
        <p:spPr>
          <a:xfrm>
            <a:off x="852130" y="2013704"/>
            <a:ext cx="6271617" cy="300157"/>
          </a:xfrm>
          <a:prstGeom prst="rect">
            <a:avLst/>
          </a:prstGeom>
          <a:noFill/>
          <a:ln/>
        </p:spPr>
        <p:txBody>
          <a:bodyPr wrap="none" lIns="0" tIns="0" rIns="0" bIns="0" rtlCol="0" anchor="t"/>
          <a:lstStyle/>
          <a:p>
            <a:pPr marL="0" indent="0" algn="l">
              <a:lnSpc>
                <a:spcPts val="2350"/>
              </a:lnSpc>
              <a:buNone/>
            </a:pPr>
            <a:r>
              <a:rPr lang="en-US" sz="1600" b="1" dirty="0">
                <a:solidFill>
                  <a:srgbClr val="F5F6F8"/>
                </a:solidFill>
                <a:latin typeface="Nobile" pitchFamily="34" charset="0"/>
                <a:ea typeface="Nobile" pitchFamily="34" charset="-122"/>
                <a:cs typeface="Nobile" pitchFamily="34" charset="-120"/>
              </a:rPr>
              <a:t>Measure</a:t>
            </a:r>
            <a:endParaRPr lang="en-US" sz="1600" dirty="0"/>
          </a:p>
        </p:txBody>
      </p:sp>
      <p:sp>
        <p:nvSpPr>
          <p:cNvPr id="6" name="Text 4"/>
          <p:cNvSpPr/>
          <p:nvPr/>
        </p:nvSpPr>
        <p:spPr>
          <a:xfrm>
            <a:off x="7506653" y="2013704"/>
            <a:ext cx="6271617" cy="300157"/>
          </a:xfrm>
          <a:prstGeom prst="rect">
            <a:avLst/>
          </a:prstGeom>
          <a:noFill/>
          <a:ln/>
        </p:spPr>
        <p:txBody>
          <a:bodyPr wrap="none" lIns="0" tIns="0" rIns="0" bIns="0" rtlCol="0" anchor="t"/>
          <a:lstStyle/>
          <a:p>
            <a:pPr marL="0" indent="0" algn="l">
              <a:lnSpc>
                <a:spcPts val="2350"/>
              </a:lnSpc>
              <a:buNone/>
            </a:pPr>
            <a:r>
              <a:rPr lang="en-US" sz="1600" b="1" dirty="0">
                <a:solidFill>
                  <a:srgbClr val="F5F6F8"/>
                </a:solidFill>
                <a:latin typeface="Nobile" pitchFamily="34" charset="0"/>
                <a:ea typeface="Nobile" pitchFamily="34" charset="-122"/>
                <a:cs typeface="Nobile" pitchFamily="34" charset="-120"/>
              </a:rPr>
              <a:t>Description</a:t>
            </a:r>
            <a:endParaRPr lang="en-US" sz="1600" dirty="0"/>
          </a:p>
        </p:txBody>
      </p:sp>
      <p:sp>
        <p:nvSpPr>
          <p:cNvPr id="8" name="Text 6"/>
          <p:cNvSpPr/>
          <p:nvPr/>
        </p:nvSpPr>
        <p:spPr>
          <a:xfrm>
            <a:off x="852130" y="2634339"/>
            <a:ext cx="6271617" cy="300157"/>
          </a:xfrm>
          <a:prstGeom prst="rect">
            <a:avLst/>
          </a:prstGeom>
          <a:noFill/>
          <a:ln/>
        </p:spPr>
        <p:txBody>
          <a:bodyPr wrap="none" lIns="0" tIns="0" rIns="0" bIns="0" rtlCol="0" anchor="t"/>
          <a:lstStyle/>
          <a:p>
            <a:pPr marL="0" indent="0" algn="l">
              <a:lnSpc>
                <a:spcPts val="2350"/>
              </a:lnSpc>
              <a:buNone/>
            </a:pPr>
            <a:r>
              <a:rPr lang="en-US" sz="1600" b="1" dirty="0">
                <a:solidFill>
                  <a:srgbClr val="F5F6F8"/>
                </a:solidFill>
                <a:latin typeface="Nobile" pitchFamily="34" charset="0"/>
                <a:ea typeface="Nobile" pitchFamily="34" charset="-122"/>
                <a:cs typeface="Nobile" pitchFamily="34" charset="-120"/>
              </a:rPr>
              <a:t>Total Revenue</a:t>
            </a:r>
            <a:endParaRPr lang="en-US" sz="1600" dirty="0"/>
          </a:p>
        </p:txBody>
      </p:sp>
      <p:sp>
        <p:nvSpPr>
          <p:cNvPr id="9" name="Text 7"/>
          <p:cNvSpPr/>
          <p:nvPr/>
        </p:nvSpPr>
        <p:spPr>
          <a:xfrm>
            <a:off x="7506653" y="2634339"/>
            <a:ext cx="6271617" cy="300157"/>
          </a:xfrm>
          <a:prstGeom prst="rect">
            <a:avLst/>
          </a:prstGeom>
          <a:noFill/>
          <a:ln/>
        </p:spPr>
        <p:txBody>
          <a:bodyPr wrap="none" lIns="0" tIns="0" rIns="0" bIns="0" rtlCol="0" anchor="t"/>
          <a:lstStyle/>
          <a:p>
            <a:pPr marL="0" indent="0" algn="l">
              <a:lnSpc>
                <a:spcPts val="2350"/>
              </a:lnSpc>
              <a:buNone/>
            </a:pPr>
            <a:r>
              <a:rPr lang="en-US" sz="1600" dirty="0">
                <a:solidFill>
                  <a:srgbClr val="F5F6F8"/>
                </a:solidFill>
                <a:latin typeface="Nobile" pitchFamily="34" charset="0"/>
                <a:ea typeface="Nobile" pitchFamily="34" charset="-122"/>
                <a:cs typeface="Nobile" pitchFamily="34" charset="-120"/>
              </a:rPr>
              <a:t>Combines product and freight revenue for total sales value.</a:t>
            </a:r>
            <a:endParaRPr lang="en-US" sz="1600" dirty="0"/>
          </a:p>
        </p:txBody>
      </p:sp>
      <p:sp>
        <p:nvSpPr>
          <p:cNvPr id="11" name="Text 9"/>
          <p:cNvSpPr/>
          <p:nvPr/>
        </p:nvSpPr>
        <p:spPr>
          <a:xfrm>
            <a:off x="852130" y="3206847"/>
            <a:ext cx="6271617" cy="300157"/>
          </a:xfrm>
          <a:prstGeom prst="rect">
            <a:avLst/>
          </a:prstGeom>
          <a:noFill/>
          <a:ln/>
        </p:spPr>
        <p:txBody>
          <a:bodyPr wrap="none" lIns="0" tIns="0" rIns="0" bIns="0" rtlCol="0" anchor="t"/>
          <a:lstStyle/>
          <a:p>
            <a:pPr marL="0" indent="0" algn="l">
              <a:lnSpc>
                <a:spcPts val="2350"/>
              </a:lnSpc>
              <a:buNone/>
            </a:pPr>
            <a:r>
              <a:rPr lang="en-US" sz="1600" b="1" dirty="0">
                <a:solidFill>
                  <a:srgbClr val="F5F6F8"/>
                </a:solidFill>
                <a:latin typeface="Nobile" pitchFamily="34" charset="0"/>
                <a:ea typeface="Nobile" pitchFamily="34" charset="-122"/>
                <a:cs typeface="Nobile" pitchFamily="34" charset="-120"/>
              </a:rPr>
              <a:t>On-time Orders Count</a:t>
            </a:r>
            <a:endParaRPr lang="en-US" sz="1600" dirty="0"/>
          </a:p>
        </p:txBody>
      </p:sp>
      <p:sp>
        <p:nvSpPr>
          <p:cNvPr id="12" name="Text 10"/>
          <p:cNvSpPr/>
          <p:nvPr/>
        </p:nvSpPr>
        <p:spPr>
          <a:xfrm>
            <a:off x="7506653" y="3206847"/>
            <a:ext cx="6271617" cy="300157"/>
          </a:xfrm>
          <a:prstGeom prst="rect">
            <a:avLst/>
          </a:prstGeom>
          <a:noFill/>
          <a:ln/>
        </p:spPr>
        <p:txBody>
          <a:bodyPr wrap="none" lIns="0" tIns="0" rIns="0" bIns="0" rtlCol="0" anchor="t"/>
          <a:lstStyle/>
          <a:p>
            <a:pPr marL="0" indent="0" algn="l">
              <a:lnSpc>
                <a:spcPts val="2350"/>
              </a:lnSpc>
              <a:buNone/>
            </a:pPr>
            <a:r>
              <a:rPr lang="en-US" sz="1600" dirty="0">
                <a:solidFill>
                  <a:srgbClr val="F5F6F8"/>
                </a:solidFill>
                <a:latin typeface="Nobile" pitchFamily="34" charset="0"/>
                <a:ea typeface="Nobile" pitchFamily="34" charset="-122"/>
                <a:cs typeface="Nobile" pitchFamily="34" charset="-120"/>
              </a:rPr>
              <a:t>Counts all orders delivered on or before the estimated date.</a:t>
            </a:r>
            <a:endParaRPr lang="en-US" sz="1600" dirty="0"/>
          </a:p>
        </p:txBody>
      </p:sp>
      <p:sp>
        <p:nvSpPr>
          <p:cNvPr id="14" name="Text 12"/>
          <p:cNvSpPr/>
          <p:nvPr/>
        </p:nvSpPr>
        <p:spPr>
          <a:xfrm>
            <a:off x="852130" y="3795398"/>
            <a:ext cx="6271617" cy="300157"/>
          </a:xfrm>
          <a:prstGeom prst="rect">
            <a:avLst/>
          </a:prstGeom>
          <a:noFill/>
          <a:ln/>
        </p:spPr>
        <p:txBody>
          <a:bodyPr wrap="none" lIns="0" tIns="0" rIns="0" bIns="0" rtlCol="0" anchor="t"/>
          <a:lstStyle/>
          <a:p>
            <a:pPr marL="0" indent="0" algn="l">
              <a:lnSpc>
                <a:spcPts val="2350"/>
              </a:lnSpc>
              <a:buNone/>
            </a:pPr>
            <a:r>
              <a:rPr lang="en-US" sz="1600" b="1" dirty="0">
                <a:solidFill>
                  <a:srgbClr val="F5F6F8"/>
                </a:solidFill>
                <a:latin typeface="Nobile" pitchFamily="34" charset="0"/>
                <a:ea typeface="Nobile" pitchFamily="34" charset="-122"/>
                <a:cs typeface="Nobile" pitchFamily="34" charset="-120"/>
              </a:rPr>
              <a:t>Late Orders Count</a:t>
            </a:r>
            <a:endParaRPr lang="en-US" sz="1600" dirty="0"/>
          </a:p>
        </p:txBody>
      </p:sp>
      <p:sp>
        <p:nvSpPr>
          <p:cNvPr id="15" name="Text 13"/>
          <p:cNvSpPr/>
          <p:nvPr/>
        </p:nvSpPr>
        <p:spPr>
          <a:xfrm>
            <a:off x="7506653" y="3795398"/>
            <a:ext cx="6271617" cy="300157"/>
          </a:xfrm>
          <a:prstGeom prst="rect">
            <a:avLst/>
          </a:prstGeom>
          <a:noFill/>
          <a:ln/>
        </p:spPr>
        <p:txBody>
          <a:bodyPr wrap="none" lIns="0" tIns="0" rIns="0" bIns="0" rtlCol="0" anchor="t"/>
          <a:lstStyle/>
          <a:p>
            <a:pPr marL="0" indent="0" algn="l">
              <a:lnSpc>
                <a:spcPts val="2350"/>
              </a:lnSpc>
              <a:buNone/>
            </a:pPr>
            <a:r>
              <a:rPr lang="en-US" sz="1600" dirty="0">
                <a:solidFill>
                  <a:srgbClr val="F5F6F8"/>
                </a:solidFill>
                <a:latin typeface="Nobile" pitchFamily="34" charset="0"/>
                <a:ea typeface="Nobile" pitchFamily="34" charset="-122"/>
                <a:cs typeface="Nobile" pitchFamily="34" charset="-120"/>
              </a:rPr>
              <a:t>Counts all orders delivered after the estimated delivery date.</a:t>
            </a:r>
            <a:endParaRPr lang="en-US" sz="1600" dirty="0"/>
          </a:p>
        </p:txBody>
      </p:sp>
      <p:sp>
        <p:nvSpPr>
          <p:cNvPr id="17" name="Text 15"/>
          <p:cNvSpPr/>
          <p:nvPr/>
        </p:nvSpPr>
        <p:spPr>
          <a:xfrm>
            <a:off x="852130" y="4416033"/>
            <a:ext cx="6271617" cy="300157"/>
          </a:xfrm>
          <a:prstGeom prst="rect">
            <a:avLst/>
          </a:prstGeom>
          <a:noFill/>
          <a:ln/>
        </p:spPr>
        <p:txBody>
          <a:bodyPr wrap="none" lIns="0" tIns="0" rIns="0" bIns="0" rtlCol="0" anchor="t"/>
          <a:lstStyle/>
          <a:p>
            <a:pPr marL="0" indent="0" algn="l">
              <a:lnSpc>
                <a:spcPts val="2350"/>
              </a:lnSpc>
              <a:buNone/>
            </a:pPr>
            <a:r>
              <a:rPr lang="en-US" sz="1600" b="1" dirty="0">
                <a:solidFill>
                  <a:srgbClr val="F5F6F8"/>
                </a:solidFill>
                <a:latin typeface="Nobile" pitchFamily="34" charset="0"/>
                <a:ea typeface="Nobile" pitchFamily="34" charset="-122"/>
                <a:cs typeface="Nobile" pitchFamily="34" charset="-120"/>
              </a:rPr>
              <a:t>Late Orders %</a:t>
            </a:r>
            <a:endParaRPr lang="en-US" sz="1600" dirty="0"/>
          </a:p>
        </p:txBody>
      </p:sp>
      <p:sp>
        <p:nvSpPr>
          <p:cNvPr id="18" name="Text 16"/>
          <p:cNvSpPr/>
          <p:nvPr/>
        </p:nvSpPr>
        <p:spPr>
          <a:xfrm>
            <a:off x="7506653" y="4416033"/>
            <a:ext cx="6271617" cy="300157"/>
          </a:xfrm>
          <a:prstGeom prst="rect">
            <a:avLst/>
          </a:prstGeom>
          <a:noFill/>
          <a:ln/>
        </p:spPr>
        <p:txBody>
          <a:bodyPr wrap="none" lIns="0" tIns="0" rIns="0" bIns="0" rtlCol="0" anchor="t"/>
          <a:lstStyle/>
          <a:p>
            <a:pPr marL="0" indent="0" algn="l">
              <a:lnSpc>
                <a:spcPts val="2350"/>
              </a:lnSpc>
              <a:buNone/>
            </a:pPr>
            <a:r>
              <a:rPr lang="en-US" sz="1600" dirty="0">
                <a:solidFill>
                  <a:srgbClr val="F5F6F8"/>
                </a:solidFill>
                <a:latin typeface="Nobile" pitchFamily="34" charset="0"/>
                <a:ea typeface="Nobile" pitchFamily="34" charset="-122"/>
                <a:cs typeface="Nobile" pitchFamily="34" charset="-120"/>
              </a:rPr>
              <a:t>Calculates the percentage of delayed deliveries.</a:t>
            </a:r>
            <a:endParaRPr lang="en-US" sz="1600" dirty="0"/>
          </a:p>
        </p:txBody>
      </p:sp>
      <p:sp>
        <p:nvSpPr>
          <p:cNvPr id="20" name="Text 18"/>
          <p:cNvSpPr/>
          <p:nvPr/>
        </p:nvSpPr>
        <p:spPr>
          <a:xfrm>
            <a:off x="852130" y="5004584"/>
            <a:ext cx="6271617" cy="300157"/>
          </a:xfrm>
          <a:prstGeom prst="rect">
            <a:avLst/>
          </a:prstGeom>
          <a:noFill/>
          <a:ln/>
        </p:spPr>
        <p:txBody>
          <a:bodyPr wrap="none" lIns="0" tIns="0" rIns="0" bIns="0" rtlCol="0" anchor="t"/>
          <a:lstStyle/>
          <a:p>
            <a:pPr marL="0" indent="0" algn="l">
              <a:lnSpc>
                <a:spcPts val="2350"/>
              </a:lnSpc>
              <a:buNone/>
            </a:pPr>
            <a:r>
              <a:rPr lang="en-US" sz="1600" b="1" dirty="0">
                <a:solidFill>
                  <a:srgbClr val="F5F6F8"/>
                </a:solidFill>
                <a:latin typeface="Nobile" pitchFamily="34" charset="0"/>
                <a:ea typeface="Nobile" pitchFamily="34" charset="-122"/>
                <a:cs typeface="Nobile" pitchFamily="34" charset="-120"/>
              </a:rPr>
              <a:t>Avg Delivery Time</a:t>
            </a:r>
            <a:endParaRPr lang="en-US" sz="1600" dirty="0"/>
          </a:p>
        </p:txBody>
      </p:sp>
      <p:sp>
        <p:nvSpPr>
          <p:cNvPr id="21" name="Text 19"/>
          <p:cNvSpPr/>
          <p:nvPr/>
        </p:nvSpPr>
        <p:spPr>
          <a:xfrm>
            <a:off x="7506653" y="5004584"/>
            <a:ext cx="6271617" cy="300157"/>
          </a:xfrm>
          <a:prstGeom prst="rect">
            <a:avLst/>
          </a:prstGeom>
          <a:noFill/>
          <a:ln/>
        </p:spPr>
        <p:txBody>
          <a:bodyPr wrap="none" lIns="0" tIns="0" rIns="0" bIns="0" rtlCol="0" anchor="t"/>
          <a:lstStyle/>
          <a:p>
            <a:pPr marL="0" indent="0" algn="l">
              <a:lnSpc>
                <a:spcPts val="2350"/>
              </a:lnSpc>
              <a:buNone/>
            </a:pPr>
            <a:r>
              <a:rPr lang="en-US" sz="1600" dirty="0">
                <a:solidFill>
                  <a:srgbClr val="F5F6F8"/>
                </a:solidFill>
                <a:latin typeface="Nobile" pitchFamily="34" charset="0"/>
                <a:ea typeface="Nobile" pitchFamily="34" charset="-122"/>
                <a:cs typeface="Nobile" pitchFamily="34" charset="-120"/>
              </a:rPr>
              <a:t>Measures average total delivery duration per order.</a:t>
            </a:r>
            <a:endParaRPr lang="en-US" sz="1600" dirty="0"/>
          </a:p>
        </p:txBody>
      </p:sp>
      <p:sp>
        <p:nvSpPr>
          <p:cNvPr id="23" name="Text 21"/>
          <p:cNvSpPr/>
          <p:nvPr/>
        </p:nvSpPr>
        <p:spPr>
          <a:xfrm>
            <a:off x="852130" y="5641260"/>
            <a:ext cx="6271617" cy="300157"/>
          </a:xfrm>
          <a:prstGeom prst="rect">
            <a:avLst/>
          </a:prstGeom>
          <a:noFill/>
          <a:ln/>
        </p:spPr>
        <p:txBody>
          <a:bodyPr wrap="none" lIns="0" tIns="0" rIns="0" bIns="0" rtlCol="0" anchor="t"/>
          <a:lstStyle/>
          <a:p>
            <a:pPr marL="0" indent="0" algn="l">
              <a:lnSpc>
                <a:spcPts val="2350"/>
              </a:lnSpc>
              <a:buNone/>
            </a:pPr>
            <a:r>
              <a:rPr lang="en-US" sz="1600" b="1" dirty="0">
                <a:solidFill>
                  <a:srgbClr val="F5F6F8"/>
                </a:solidFill>
                <a:latin typeface="Nobile" pitchFamily="34" charset="0"/>
                <a:ea typeface="Nobile" pitchFamily="34" charset="-122"/>
                <a:cs typeface="Nobile" pitchFamily="34" charset="-120"/>
              </a:rPr>
              <a:t>Avg Seller Fulfillment Time</a:t>
            </a:r>
            <a:endParaRPr lang="en-US" sz="1600" dirty="0"/>
          </a:p>
        </p:txBody>
      </p:sp>
      <p:sp>
        <p:nvSpPr>
          <p:cNvPr id="24" name="Text 22"/>
          <p:cNvSpPr/>
          <p:nvPr/>
        </p:nvSpPr>
        <p:spPr>
          <a:xfrm>
            <a:off x="7506653" y="5641260"/>
            <a:ext cx="6271617" cy="300157"/>
          </a:xfrm>
          <a:prstGeom prst="rect">
            <a:avLst/>
          </a:prstGeom>
          <a:noFill/>
          <a:ln/>
        </p:spPr>
        <p:txBody>
          <a:bodyPr wrap="none" lIns="0" tIns="0" rIns="0" bIns="0" rtlCol="0" anchor="t"/>
          <a:lstStyle/>
          <a:p>
            <a:pPr marL="0" indent="0" algn="l">
              <a:lnSpc>
                <a:spcPts val="2350"/>
              </a:lnSpc>
              <a:buNone/>
            </a:pPr>
            <a:r>
              <a:rPr lang="en-US" sz="1600" dirty="0">
                <a:solidFill>
                  <a:srgbClr val="F5F6F8"/>
                </a:solidFill>
                <a:latin typeface="Nobile" pitchFamily="34" charset="0"/>
                <a:ea typeface="Nobile" pitchFamily="34" charset="-122"/>
                <a:cs typeface="Nobile" pitchFamily="34" charset="-120"/>
              </a:rPr>
              <a:t>Measures average time sellers take to prepare and dispatch orders.</a:t>
            </a:r>
            <a:endParaRPr lang="en-US" sz="1600" dirty="0"/>
          </a:p>
        </p:txBody>
      </p:sp>
      <p:sp>
        <p:nvSpPr>
          <p:cNvPr id="26" name="Text 24"/>
          <p:cNvSpPr/>
          <p:nvPr/>
        </p:nvSpPr>
        <p:spPr>
          <a:xfrm>
            <a:off x="852130" y="6245854"/>
            <a:ext cx="6271617" cy="300157"/>
          </a:xfrm>
          <a:prstGeom prst="rect">
            <a:avLst/>
          </a:prstGeom>
          <a:noFill/>
          <a:ln/>
        </p:spPr>
        <p:txBody>
          <a:bodyPr wrap="none" lIns="0" tIns="0" rIns="0" bIns="0" rtlCol="0" anchor="t"/>
          <a:lstStyle/>
          <a:p>
            <a:pPr marL="0" indent="0" algn="l">
              <a:lnSpc>
                <a:spcPts val="2350"/>
              </a:lnSpc>
              <a:buNone/>
            </a:pPr>
            <a:r>
              <a:rPr lang="en-US" sz="1600" b="1" dirty="0">
                <a:solidFill>
                  <a:srgbClr val="F5F6F8"/>
                </a:solidFill>
                <a:latin typeface="Nobile" pitchFamily="34" charset="0"/>
                <a:ea typeface="Nobile" pitchFamily="34" charset="-122"/>
                <a:cs typeface="Nobile" pitchFamily="34" charset="-120"/>
              </a:rPr>
              <a:t>Avg Carrier Shipping Time</a:t>
            </a:r>
            <a:endParaRPr lang="en-US" sz="1600" dirty="0"/>
          </a:p>
        </p:txBody>
      </p:sp>
      <p:sp>
        <p:nvSpPr>
          <p:cNvPr id="27" name="Text 25"/>
          <p:cNvSpPr/>
          <p:nvPr/>
        </p:nvSpPr>
        <p:spPr>
          <a:xfrm>
            <a:off x="7506653" y="6245854"/>
            <a:ext cx="6271617" cy="300157"/>
          </a:xfrm>
          <a:prstGeom prst="rect">
            <a:avLst/>
          </a:prstGeom>
          <a:noFill/>
          <a:ln/>
        </p:spPr>
        <p:txBody>
          <a:bodyPr wrap="none" lIns="0" tIns="0" rIns="0" bIns="0" rtlCol="0" anchor="t"/>
          <a:lstStyle/>
          <a:p>
            <a:pPr marL="0" indent="0" algn="l">
              <a:lnSpc>
                <a:spcPts val="2350"/>
              </a:lnSpc>
              <a:buNone/>
            </a:pPr>
            <a:r>
              <a:rPr lang="en-US" sz="1600" dirty="0">
                <a:solidFill>
                  <a:srgbClr val="F5F6F8"/>
                </a:solidFill>
                <a:latin typeface="Nobile" pitchFamily="34" charset="0"/>
                <a:ea typeface="Nobile" pitchFamily="34" charset="-122"/>
                <a:cs typeface="Nobile" pitchFamily="34" charset="-120"/>
              </a:rPr>
              <a:t>Calculates average shipping duration handled by the carrier.</a:t>
            </a:r>
            <a:endParaRPr lang="en-US" sz="1600" dirty="0"/>
          </a:p>
        </p:txBody>
      </p:sp>
      <p:sp>
        <p:nvSpPr>
          <p:cNvPr id="29" name="Text 27"/>
          <p:cNvSpPr/>
          <p:nvPr/>
        </p:nvSpPr>
        <p:spPr>
          <a:xfrm>
            <a:off x="852130" y="6834404"/>
            <a:ext cx="6271617" cy="300157"/>
          </a:xfrm>
          <a:prstGeom prst="rect">
            <a:avLst/>
          </a:prstGeom>
          <a:noFill/>
          <a:ln/>
        </p:spPr>
        <p:txBody>
          <a:bodyPr wrap="none" lIns="0" tIns="0" rIns="0" bIns="0" rtlCol="0" anchor="t"/>
          <a:lstStyle/>
          <a:p>
            <a:pPr marL="0" indent="0" algn="l">
              <a:lnSpc>
                <a:spcPts val="2350"/>
              </a:lnSpc>
              <a:buNone/>
            </a:pPr>
            <a:r>
              <a:rPr lang="en-US" sz="1600" b="1" dirty="0">
                <a:solidFill>
                  <a:srgbClr val="F5F6F8"/>
                </a:solidFill>
                <a:latin typeface="Nobile" pitchFamily="34" charset="0"/>
                <a:ea typeface="Nobile" pitchFamily="34" charset="-122"/>
                <a:cs typeface="Nobile" pitchFamily="34" charset="-120"/>
              </a:rPr>
              <a:t>Avg Order Value</a:t>
            </a:r>
            <a:endParaRPr lang="en-US" sz="1600" dirty="0"/>
          </a:p>
        </p:txBody>
      </p:sp>
      <p:sp>
        <p:nvSpPr>
          <p:cNvPr id="30" name="Text 28"/>
          <p:cNvSpPr/>
          <p:nvPr/>
        </p:nvSpPr>
        <p:spPr>
          <a:xfrm>
            <a:off x="7506653" y="6834404"/>
            <a:ext cx="6271617" cy="300157"/>
          </a:xfrm>
          <a:prstGeom prst="rect">
            <a:avLst/>
          </a:prstGeom>
          <a:noFill/>
          <a:ln/>
        </p:spPr>
        <p:txBody>
          <a:bodyPr wrap="none" lIns="0" tIns="0" rIns="0" bIns="0" rtlCol="0" anchor="t"/>
          <a:lstStyle/>
          <a:p>
            <a:pPr marL="0" indent="0" algn="l">
              <a:lnSpc>
                <a:spcPts val="2350"/>
              </a:lnSpc>
              <a:buNone/>
            </a:pPr>
            <a:r>
              <a:rPr lang="en-US" sz="1600" dirty="0">
                <a:solidFill>
                  <a:srgbClr val="F5F6F8"/>
                </a:solidFill>
                <a:latin typeface="Nobile" pitchFamily="34" charset="0"/>
                <a:ea typeface="Nobile" pitchFamily="34" charset="-122"/>
                <a:cs typeface="Nobile" pitchFamily="34" charset="-120"/>
              </a:rPr>
              <a:t>Measures average revenue per order.</a:t>
            </a:r>
            <a:endParaRPr lang="en-US" sz="1600" dirty="0"/>
          </a:p>
        </p:txBody>
      </p:sp>
      <p:sp>
        <p:nvSpPr>
          <p:cNvPr id="32" name="Text 30"/>
          <p:cNvSpPr/>
          <p:nvPr/>
        </p:nvSpPr>
        <p:spPr>
          <a:xfrm>
            <a:off x="852130" y="7422954"/>
            <a:ext cx="6271617" cy="300157"/>
          </a:xfrm>
          <a:prstGeom prst="rect">
            <a:avLst/>
          </a:prstGeom>
          <a:noFill/>
          <a:ln/>
        </p:spPr>
        <p:txBody>
          <a:bodyPr wrap="none" lIns="0" tIns="0" rIns="0" bIns="0" rtlCol="0" anchor="t"/>
          <a:lstStyle/>
          <a:p>
            <a:pPr marL="0" indent="0" algn="l">
              <a:lnSpc>
                <a:spcPts val="2350"/>
              </a:lnSpc>
              <a:buNone/>
            </a:pPr>
            <a:r>
              <a:rPr lang="en-US" sz="1600" b="1" dirty="0">
                <a:solidFill>
                  <a:srgbClr val="F5F6F8"/>
                </a:solidFill>
                <a:latin typeface="Nobile" pitchFamily="34" charset="0"/>
                <a:ea typeface="Nobile" pitchFamily="34" charset="-122"/>
                <a:cs typeface="Nobile" pitchFamily="34" charset="-120"/>
              </a:rPr>
              <a:t>Freight %</a:t>
            </a:r>
            <a:endParaRPr lang="en-US" sz="1600" dirty="0"/>
          </a:p>
        </p:txBody>
      </p:sp>
      <p:sp>
        <p:nvSpPr>
          <p:cNvPr id="33" name="Text 31"/>
          <p:cNvSpPr/>
          <p:nvPr/>
        </p:nvSpPr>
        <p:spPr>
          <a:xfrm>
            <a:off x="7506653" y="7422954"/>
            <a:ext cx="6271617" cy="300157"/>
          </a:xfrm>
          <a:prstGeom prst="rect">
            <a:avLst/>
          </a:prstGeom>
          <a:noFill/>
          <a:ln/>
        </p:spPr>
        <p:txBody>
          <a:bodyPr wrap="none" lIns="0" tIns="0" rIns="0" bIns="0" rtlCol="0" anchor="t"/>
          <a:lstStyle/>
          <a:p>
            <a:pPr marL="0" indent="0" algn="l">
              <a:lnSpc>
                <a:spcPts val="2350"/>
              </a:lnSpc>
              <a:buNone/>
            </a:pPr>
            <a:r>
              <a:rPr lang="en-US" sz="1600" dirty="0">
                <a:solidFill>
                  <a:srgbClr val="F5F6F8"/>
                </a:solidFill>
                <a:latin typeface="Nobile" pitchFamily="34" charset="0"/>
                <a:ea typeface="Nobile" pitchFamily="34" charset="-122"/>
                <a:cs typeface="Nobile" pitchFamily="34" charset="-120"/>
              </a:rPr>
              <a:t>Indicates how much freight contributes to total revenue.</a:t>
            </a:r>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6883F9F-E9E8-6330-FEB5-D993A1307E05}"/>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93790" y="1827133"/>
            <a:ext cx="6924437"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3" name="Image 0" descr="preencoded.png"/>
          <p:cNvPicPr>
            <a:picLocks noChangeAspect="1"/>
          </p:cNvPicPr>
          <p:nvPr/>
        </p:nvPicPr>
        <p:blipFill>
          <a:blip r:embed="rId3"/>
          <a:stretch>
            <a:fillRect/>
          </a:stretch>
        </p:blipFill>
        <p:spPr>
          <a:xfrm>
            <a:off x="208776" y="2321250"/>
            <a:ext cx="8409176" cy="4058709"/>
          </a:xfrm>
          <a:prstGeom prst="roundRect">
            <a:avLst>
              <a:gd name="adj" fmla="val 1042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 1"/>
          <p:cNvSpPr/>
          <p:nvPr/>
        </p:nvSpPr>
        <p:spPr>
          <a:xfrm>
            <a:off x="793790" y="6039445"/>
            <a:ext cx="6924437"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8856762" y="2859228"/>
            <a:ext cx="5564862" cy="708779"/>
          </a:xfrm>
          <a:prstGeom prst="rect">
            <a:avLst/>
          </a:prstGeom>
          <a:noFill/>
          <a:ln/>
        </p:spPr>
        <p:txBody>
          <a:bodyPr wrap="non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Payment View </a:t>
            </a:r>
            <a:endParaRPr lang="en-US" sz="4000" dirty="0"/>
          </a:p>
        </p:txBody>
      </p:sp>
      <p:sp>
        <p:nvSpPr>
          <p:cNvPr id="6" name="Text 3"/>
          <p:cNvSpPr/>
          <p:nvPr/>
        </p:nvSpPr>
        <p:spPr>
          <a:xfrm>
            <a:off x="8856762" y="3794821"/>
            <a:ext cx="5564862" cy="1111568"/>
          </a:xfrm>
          <a:prstGeom prst="rect">
            <a:avLst/>
          </a:prstGeom>
          <a:noFill/>
          <a:ln/>
        </p:spPr>
        <p:txBody>
          <a:bodyPr wrap="square" lIns="0" tIns="0" rIns="0" bIns="0" rtlCol="0" anchor="t"/>
          <a:lstStyle/>
          <a:p>
            <a:pPr marL="0" indent="0" algn="l">
              <a:lnSpc>
                <a:spcPts val="2850"/>
              </a:lnSpc>
              <a:buNone/>
            </a:pPr>
            <a:r>
              <a:rPr lang="en-US" sz="1600" b="1" dirty="0">
                <a:solidFill>
                  <a:srgbClr val="F5F6F8"/>
                </a:solidFill>
                <a:latin typeface="Nobile" pitchFamily="34" charset="0"/>
                <a:ea typeface="Nobile" pitchFamily="34" charset="-122"/>
                <a:cs typeface="Nobile" pitchFamily="34" charset="-120"/>
              </a:rPr>
              <a:t>Description:</a:t>
            </a:r>
            <a:r>
              <a:rPr lang="en-US" sz="1600" dirty="0">
                <a:solidFill>
                  <a:srgbClr val="F5F6F8"/>
                </a:solidFill>
                <a:latin typeface="Nobile" pitchFamily="34" charset="0"/>
                <a:ea typeface="Nobile" pitchFamily="34" charset="-122"/>
                <a:cs typeface="Nobile" pitchFamily="34" charset="-120"/>
              </a:rPr>
              <a:t> This view defines the logical model for our </a:t>
            </a:r>
            <a:r>
              <a:rPr lang="en-US" sz="1600" dirty="0">
                <a:solidFill>
                  <a:srgbClr val="F5F6F8"/>
                </a:solidFill>
                <a:highlight>
                  <a:srgbClr val="3C4E64"/>
                </a:highlight>
                <a:latin typeface="Consolas" pitchFamily="34" charset="0"/>
                <a:ea typeface="Consolas" pitchFamily="34" charset="-122"/>
                <a:cs typeface="Consolas" pitchFamily="34" charset="-120"/>
              </a:rPr>
              <a:t>Payment Cube</a:t>
            </a:r>
            <a:r>
              <a:rPr lang="en-US" sz="1600" dirty="0">
                <a:solidFill>
                  <a:srgbClr val="F5F6F8"/>
                </a:solidFill>
                <a:latin typeface="Nobile" pitchFamily="34" charset="0"/>
                <a:ea typeface="Nobile" pitchFamily="34" charset="-122"/>
                <a:cs typeface="Nobile" pitchFamily="34" charset="-120"/>
              </a:rPr>
              <a:t>. It provides a focused model for financial analysis of transactions.</a:t>
            </a:r>
            <a:endParaRPr lang="en-US" sz="1600" dirty="0"/>
          </a:p>
        </p:txBody>
      </p:sp>
      <p:sp>
        <p:nvSpPr>
          <p:cNvPr id="7" name="Text 4"/>
          <p:cNvSpPr/>
          <p:nvPr/>
        </p:nvSpPr>
        <p:spPr>
          <a:xfrm>
            <a:off x="8856762" y="5110462"/>
            <a:ext cx="5564862" cy="362903"/>
          </a:xfrm>
          <a:prstGeom prst="rect">
            <a:avLst/>
          </a:prstGeom>
          <a:noFill/>
          <a:ln/>
        </p:spPr>
        <p:txBody>
          <a:bodyPr wrap="none" lIns="0" tIns="0" rIns="0" bIns="0" rtlCol="0" anchor="t"/>
          <a:lstStyle/>
          <a:p>
            <a:pPr marL="0" indent="0" algn="l">
              <a:lnSpc>
                <a:spcPts val="2850"/>
              </a:lnSpc>
              <a:buNone/>
            </a:pPr>
            <a:r>
              <a:rPr lang="en-US" sz="1600" b="1" dirty="0">
                <a:solidFill>
                  <a:srgbClr val="F5F6F8"/>
                </a:solidFill>
                <a:latin typeface="Nobile" pitchFamily="34" charset="0"/>
                <a:ea typeface="Nobile" pitchFamily="34" charset="-122"/>
                <a:cs typeface="Nobile" pitchFamily="34" charset="-120"/>
              </a:rPr>
              <a:t>This DSV was built to power the:</a:t>
            </a:r>
            <a:endParaRPr lang="en-US" sz="1600" dirty="0"/>
          </a:p>
        </p:txBody>
      </p:sp>
      <p:sp>
        <p:nvSpPr>
          <p:cNvPr id="8" name="Text 5"/>
          <p:cNvSpPr/>
          <p:nvPr/>
        </p:nvSpPr>
        <p:spPr>
          <a:xfrm>
            <a:off x="8856762" y="5677437"/>
            <a:ext cx="5564862" cy="385763"/>
          </a:xfrm>
          <a:prstGeom prst="rect">
            <a:avLst/>
          </a:prstGeom>
          <a:noFill/>
          <a:ln/>
        </p:spPr>
        <p:txBody>
          <a:bodyPr wrap="none" lIns="0" tIns="0" rIns="0" bIns="0" rtlCol="0" anchor="t"/>
          <a:lstStyle/>
          <a:p>
            <a:pPr marL="342900" indent="-342900" algn="l">
              <a:lnSpc>
                <a:spcPts val="2850"/>
              </a:lnSpc>
              <a:buSzPct val="100000"/>
              <a:buChar char="•"/>
            </a:pPr>
            <a:r>
              <a:rPr lang="en-US" sz="1600" dirty="0">
                <a:solidFill>
                  <a:srgbClr val="F5F6F8"/>
                </a:solidFill>
                <a:highlight>
                  <a:srgbClr val="3C4E64"/>
                </a:highlight>
                <a:latin typeface="Consolas" pitchFamily="34" charset="0"/>
                <a:ea typeface="Consolas" pitchFamily="34" charset="-122"/>
                <a:cs typeface="Consolas" pitchFamily="34" charset="-120"/>
              </a:rPr>
              <a:t>Payment Provider Performance</a:t>
            </a:r>
            <a:r>
              <a:rPr lang="en-US" sz="1600" dirty="0">
                <a:solidFill>
                  <a:srgbClr val="F5F6F8"/>
                </a:solidFill>
                <a:latin typeface="Nobile" pitchFamily="34" charset="0"/>
                <a:ea typeface="Nobile" pitchFamily="34" charset="-122"/>
                <a:cs typeface="Nobile" pitchFamily="34" charset="-120"/>
              </a:rPr>
              <a:t> </a:t>
            </a:r>
            <a:endParaRPr 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585244" y="1968182"/>
            <a:ext cx="4613077" cy="1417558"/>
          </a:xfrm>
          <a:prstGeom prst="rect">
            <a:avLst/>
          </a:prstGeom>
          <a:noFill/>
          <a:ln/>
        </p:spPr>
        <p:txBody>
          <a:bodyPr wrap="squar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Payment Cube Measure</a:t>
            </a:r>
            <a:endParaRPr lang="en-US" sz="4000" dirty="0"/>
          </a:p>
        </p:txBody>
      </p:sp>
      <p:sp>
        <p:nvSpPr>
          <p:cNvPr id="3" name="Text 1"/>
          <p:cNvSpPr/>
          <p:nvPr/>
        </p:nvSpPr>
        <p:spPr>
          <a:xfrm>
            <a:off x="585244" y="3612554"/>
            <a:ext cx="4613077" cy="725805"/>
          </a:xfrm>
          <a:prstGeom prst="rect">
            <a:avLst/>
          </a:prstGeom>
          <a:noFill/>
          <a:ln/>
        </p:spPr>
        <p:txBody>
          <a:bodyPr wrap="square" lIns="0" tIns="0" rIns="0" bIns="0" rtlCol="0" anchor="t"/>
          <a:lstStyle/>
          <a:p>
            <a:pPr marL="342900" indent="-342900" algn="l">
              <a:lnSpc>
                <a:spcPts val="2850"/>
              </a:lnSpc>
              <a:buSzPct val="100000"/>
              <a:buChar char="•"/>
            </a:pPr>
            <a:r>
              <a:rPr lang="en-US" sz="1600" dirty="0">
                <a:solidFill>
                  <a:srgbClr val="F5F6F8"/>
                </a:solidFill>
                <a:latin typeface="Nobile" pitchFamily="34" charset="0"/>
                <a:ea typeface="Nobile" pitchFamily="34" charset="-122"/>
                <a:cs typeface="Nobile" pitchFamily="34" charset="-120"/>
              </a:rPr>
              <a:t>We must separate good transactions from bad ones.</a:t>
            </a:r>
            <a:endParaRPr lang="en-US" sz="1600" dirty="0"/>
          </a:p>
        </p:txBody>
      </p:sp>
      <p:sp>
        <p:nvSpPr>
          <p:cNvPr id="4" name="Text 2"/>
          <p:cNvSpPr/>
          <p:nvPr/>
        </p:nvSpPr>
        <p:spPr>
          <a:xfrm>
            <a:off x="585244" y="4417655"/>
            <a:ext cx="4613077" cy="1111568"/>
          </a:xfrm>
          <a:prstGeom prst="rect">
            <a:avLst/>
          </a:prstGeom>
          <a:noFill/>
          <a:ln/>
        </p:spPr>
        <p:txBody>
          <a:bodyPr wrap="square" lIns="0" tIns="0" rIns="0" bIns="0" rtlCol="0" anchor="t"/>
          <a:lstStyle/>
          <a:p>
            <a:pPr marL="342900" indent="-342900" algn="l">
              <a:lnSpc>
                <a:spcPts val="2850"/>
              </a:lnSpc>
              <a:buSzPct val="100000"/>
              <a:buChar char="•"/>
            </a:pPr>
            <a:r>
              <a:rPr lang="en-US" sz="1600" dirty="0">
                <a:solidFill>
                  <a:srgbClr val="F5F6F8"/>
                </a:solidFill>
                <a:latin typeface="Nobile" pitchFamily="34" charset="0"/>
                <a:ea typeface="Nobile" pitchFamily="34" charset="-122"/>
                <a:cs typeface="Nobile" pitchFamily="34" charset="-120"/>
              </a:rPr>
              <a:t>We created </a:t>
            </a:r>
            <a:r>
              <a:rPr lang="en-US" sz="1600" dirty="0">
                <a:solidFill>
                  <a:srgbClr val="F5F6F8"/>
                </a:solidFill>
                <a:highlight>
                  <a:srgbClr val="3C4E64"/>
                </a:highlight>
                <a:latin typeface="Consolas" pitchFamily="34" charset="0"/>
                <a:ea typeface="Consolas" pitchFamily="34" charset="-122"/>
                <a:cs typeface="Consolas" pitchFamily="34" charset="-120"/>
              </a:rPr>
              <a:t>No Canceled Orders</a:t>
            </a:r>
            <a:r>
              <a:rPr lang="en-US" sz="1600" dirty="0">
                <a:solidFill>
                  <a:srgbClr val="F5F6F8"/>
                </a:solidFill>
                <a:latin typeface="Nobile" pitchFamily="34" charset="0"/>
                <a:ea typeface="Nobile" pitchFamily="34" charset="-122"/>
                <a:cs typeface="Nobile" pitchFamily="34" charset="-120"/>
              </a:rPr>
              <a:t> to filter out any transaction with a "Canceled" status.</a:t>
            </a:r>
            <a:endParaRPr lang="en-US" sz="1600" dirty="0"/>
          </a:p>
        </p:txBody>
      </p:sp>
      <p:pic>
        <p:nvPicPr>
          <p:cNvPr id="5" name="Image 0" descr="preencoded.png"/>
          <p:cNvPicPr>
            <a:picLocks noChangeAspect="1"/>
          </p:cNvPicPr>
          <p:nvPr/>
        </p:nvPicPr>
        <p:blipFill>
          <a:blip r:embed="rId3"/>
          <a:stretch>
            <a:fillRect/>
          </a:stretch>
        </p:blipFill>
        <p:spPr>
          <a:xfrm>
            <a:off x="5198321" y="1560552"/>
            <a:ext cx="9063140" cy="5108496"/>
          </a:xfrm>
          <a:prstGeom prst="roundRect">
            <a:avLst>
              <a:gd name="adj" fmla="val 79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 3"/>
          <p:cNvSpPr/>
          <p:nvPr/>
        </p:nvSpPr>
        <p:spPr>
          <a:xfrm>
            <a:off x="5967889" y="6306145"/>
            <a:ext cx="7876223"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Rectangle 6">
            <a:extLst>
              <a:ext uri="{FF2B5EF4-FFF2-40B4-BE49-F238E27FC236}">
                <a16:creationId xmlns:a16="http://schemas.microsoft.com/office/drawing/2014/main" id="{D0D7E336-9898-2F83-A959-00DF3BEA6D9B}"/>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4843" y="506611"/>
            <a:ext cx="4827746" cy="575786"/>
          </a:xfrm>
          <a:prstGeom prst="rect">
            <a:avLst/>
          </a:prstGeom>
          <a:noFill/>
          <a:ln/>
        </p:spPr>
        <p:txBody>
          <a:bodyPr wrap="none" lIns="0" tIns="0" rIns="0" bIns="0" rtlCol="0" anchor="t"/>
          <a:lstStyle/>
          <a:p>
            <a:pPr marL="0" indent="0" algn="l">
              <a:lnSpc>
                <a:spcPts val="4500"/>
              </a:lnSpc>
              <a:buNone/>
            </a:pPr>
            <a:r>
              <a:rPr lang="en-US" sz="4000" dirty="0">
                <a:solidFill>
                  <a:srgbClr val="F5F6F8"/>
                </a:solidFill>
                <a:latin typeface="Corben" pitchFamily="34" charset="0"/>
                <a:ea typeface="Corben" pitchFamily="34" charset="-122"/>
                <a:cs typeface="Corben" pitchFamily="34" charset="-120"/>
              </a:rPr>
              <a:t>Data Source Overview</a:t>
            </a:r>
            <a:endParaRPr lang="en-US" sz="4000" dirty="0"/>
          </a:p>
        </p:txBody>
      </p:sp>
      <p:sp>
        <p:nvSpPr>
          <p:cNvPr id="3" name="Text 1"/>
          <p:cNvSpPr/>
          <p:nvPr/>
        </p:nvSpPr>
        <p:spPr>
          <a:xfrm>
            <a:off x="644843" y="1156097"/>
            <a:ext cx="13340715" cy="589359"/>
          </a:xfrm>
          <a:prstGeom prst="rect">
            <a:avLst/>
          </a:prstGeom>
          <a:noFill/>
          <a:ln/>
        </p:spPr>
        <p:txBody>
          <a:bodyPr wrap="square" lIns="0" tIns="0" rIns="0" bIns="0" rtlCol="0" anchor="t"/>
          <a:lstStyle/>
          <a:p>
            <a:pPr marL="0" indent="0" algn="l">
              <a:lnSpc>
                <a:spcPts val="2300"/>
              </a:lnSpc>
              <a:buNone/>
            </a:pPr>
            <a:r>
              <a:rPr lang="en-US" sz="1600" dirty="0">
                <a:solidFill>
                  <a:srgbClr val="F5F6F8"/>
                </a:solidFill>
                <a:latin typeface="Nobile" pitchFamily="34" charset="0"/>
                <a:ea typeface="Nobile" pitchFamily="34" charset="-122"/>
                <a:cs typeface="Nobile" pitchFamily="34" charset="-120"/>
              </a:rPr>
              <a:t>A successful Business Intelligence project begins with a clear understanding of all available data sources. We identify and categorize internal and external data streams that will feed into our analytical systems.</a:t>
            </a:r>
            <a:endParaRPr lang="en-US" sz="1600" dirty="0"/>
          </a:p>
        </p:txBody>
      </p:sp>
      <p:sp>
        <p:nvSpPr>
          <p:cNvPr id="5" name="Rectangle 4">
            <a:extLst>
              <a:ext uri="{FF2B5EF4-FFF2-40B4-BE49-F238E27FC236}">
                <a16:creationId xmlns:a16="http://schemas.microsoft.com/office/drawing/2014/main" id="{F0251300-2A42-E7D2-88E6-58CEE4E2307F}"/>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0" descr="preencoded.png"/>
          <p:cNvPicPr>
            <a:picLocks noChangeAspect="1"/>
          </p:cNvPicPr>
          <p:nvPr/>
        </p:nvPicPr>
        <p:blipFill>
          <a:blip r:embed="rId3"/>
          <a:stretch>
            <a:fillRect/>
          </a:stretch>
        </p:blipFill>
        <p:spPr>
          <a:xfrm>
            <a:off x="1402568" y="1925691"/>
            <a:ext cx="11825263" cy="6113312"/>
          </a:xfrm>
          <a:prstGeom prst="roundRect">
            <a:avLst>
              <a:gd name="adj" fmla="val 741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61405" y="794028"/>
            <a:ext cx="6151959" cy="348020"/>
          </a:xfrm>
          <a:prstGeom prst="rect">
            <a:avLst/>
          </a:prstGeom>
          <a:noFill/>
          <a:ln/>
        </p:spPr>
        <p:txBody>
          <a:bodyPr wrap="none" lIns="0" tIns="0" rIns="0" bIns="0" rtlCol="0" anchor="t"/>
          <a:lstStyle/>
          <a:p>
            <a:pPr marL="0" indent="0" algn="l">
              <a:lnSpc>
                <a:spcPts val="2700"/>
              </a:lnSpc>
              <a:buNone/>
            </a:pPr>
            <a:endParaRPr lang="en-US" sz="1700" dirty="0"/>
          </a:p>
        </p:txBody>
      </p:sp>
      <p:pic>
        <p:nvPicPr>
          <p:cNvPr id="3" name="Image 0" descr="preencoded.png"/>
          <p:cNvPicPr>
            <a:picLocks noChangeAspect="1"/>
          </p:cNvPicPr>
          <p:nvPr/>
        </p:nvPicPr>
        <p:blipFill>
          <a:blip r:embed="rId3"/>
          <a:stretch>
            <a:fillRect/>
          </a:stretch>
        </p:blipFill>
        <p:spPr>
          <a:xfrm>
            <a:off x="438672" y="728275"/>
            <a:ext cx="7278366" cy="6773049"/>
          </a:xfrm>
          <a:prstGeom prst="roundRect">
            <a:avLst>
              <a:gd name="adj" fmla="val 846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 1"/>
          <p:cNvSpPr/>
          <p:nvPr/>
        </p:nvSpPr>
        <p:spPr>
          <a:xfrm>
            <a:off x="761405" y="7301508"/>
            <a:ext cx="6151959" cy="348020"/>
          </a:xfrm>
          <a:prstGeom prst="rect">
            <a:avLst/>
          </a:prstGeom>
          <a:noFill/>
          <a:ln/>
        </p:spPr>
        <p:txBody>
          <a:bodyPr wrap="none" lIns="0" tIns="0" rIns="0" bIns="0" rtlCol="0" anchor="t"/>
          <a:lstStyle/>
          <a:p>
            <a:pPr marL="0" indent="0" algn="l">
              <a:lnSpc>
                <a:spcPts val="2700"/>
              </a:lnSpc>
              <a:buNone/>
            </a:pPr>
            <a:endParaRPr lang="en-US" sz="1700" dirty="0"/>
          </a:p>
        </p:txBody>
      </p:sp>
      <p:sp>
        <p:nvSpPr>
          <p:cNvPr id="5" name="Text 2"/>
          <p:cNvSpPr/>
          <p:nvPr/>
        </p:nvSpPr>
        <p:spPr>
          <a:xfrm>
            <a:off x="7884899" y="2346246"/>
            <a:ext cx="5439013" cy="679847"/>
          </a:xfrm>
          <a:prstGeom prst="rect">
            <a:avLst/>
          </a:prstGeom>
          <a:noFill/>
          <a:ln/>
        </p:spPr>
        <p:txBody>
          <a:bodyPr wrap="none" lIns="0" tIns="0" rIns="0" bIns="0" rtlCol="0" anchor="t"/>
          <a:lstStyle/>
          <a:p>
            <a:pPr marL="0" indent="0" algn="l">
              <a:lnSpc>
                <a:spcPts val="5350"/>
              </a:lnSpc>
              <a:buNone/>
            </a:pPr>
            <a:r>
              <a:rPr lang="en-US" sz="4000" dirty="0">
                <a:solidFill>
                  <a:srgbClr val="F5F6F8"/>
                </a:solidFill>
                <a:latin typeface="Corben" pitchFamily="34" charset="0"/>
                <a:ea typeface="Corben" pitchFamily="34" charset="-122"/>
                <a:cs typeface="Corben" pitchFamily="34" charset="-120"/>
              </a:rPr>
              <a:t>Marketing View </a:t>
            </a:r>
            <a:endParaRPr lang="en-US" sz="4000" dirty="0"/>
          </a:p>
        </p:txBody>
      </p:sp>
      <p:sp>
        <p:nvSpPr>
          <p:cNvPr id="6" name="Text 3"/>
          <p:cNvSpPr/>
          <p:nvPr/>
        </p:nvSpPr>
        <p:spPr>
          <a:xfrm>
            <a:off x="7884899" y="3243620"/>
            <a:ext cx="6424732" cy="1074539"/>
          </a:xfrm>
          <a:prstGeom prst="rect">
            <a:avLst/>
          </a:prstGeom>
          <a:noFill/>
          <a:ln/>
        </p:spPr>
        <p:txBody>
          <a:bodyPr wrap="square" lIns="0" tIns="0" rIns="0" bIns="0" rtlCol="0" anchor="t"/>
          <a:lstStyle/>
          <a:p>
            <a:pPr marL="0" indent="0" algn="l">
              <a:lnSpc>
                <a:spcPts val="2700"/>
              </a:lnSpc>
              <a:buNone/>
            </a:pPr>
            <a:r>
              <a:rPr lang="en-US" sz="1600" b="1" dirty="0">
                <a:solidFill>
                  <a:srgbClr val="F5F6F8"/>
                </a:solidFill>
                <a:latin typeface="Nobile" pitchFamily="34" charset="0"/>
                <a:ea typeface="Nobile" pitchFamily="34" charset="-122"/>
                <a:cs typeface="Nobile" pitchFamily="34" charset="-120"/>
              </a:rPr>
              <a:t>Description:</a:t>
            </a:r>
            <a:r>
              <a:rPr lang="en-US" sz="1600" dirty="0">
                <a:solidFill>
                  <a:srgbClr val="F5F6F8"/>
                </a:solidFill>
                <a:latin typeface="Nobile" pitchFamily="34" charset="0"/>
                <a:ea typeface="Nobile" pitchFamily="34" charset="-122"/>
                <a:cs typeface="Nobile" pitchFamily="34" charset="-120"/>
              </a:rPr>
              <a:t> This view defines the logical model for our </a:t>
            </a:r>
            <a:r>
              <a:rPr lang="en-US" sz="1600" dirty="0">
                <a:solidFill>
                  <a:srgbClr val="F5F6F8"/>
                </a:solidFill>
                <a:highlight>
                  <a:srgbClr val="3C4E64"/>
                </a:highlight>
                <a:latin typeface="Consolas" pitchFamily="34" charset="0"/>
                <a:ea typeface="Consolas" pitchFamily="34" charset="-122"/>
                <a:cs typeface="Consolas" pitchFamily="34" charset="-120"/>
              </a:rPr>
              <a:t>Marketing Cube</a:t>
            </a:r>
            <a:r>
              <a:rPr lang="en-US" sz="1600" dirty="0">
                <a:solidFill>
                  <a:srgbClr val="F5F6F8"/>
                </a:solidFill>
                <a:latin typeface="Nobile" pitchFamily="34" charset="0"/>
                <a:ea typeface="Nobile" pitchFamily="34" charset="-122"/>
                <a:cs typeface="Nobile" pitchFamily="34" charset="-120"/>
              </a:rPr>
              <a:t>. It focuses on the marketing funnel and sales team efficiency.</a:t>
            </a:r>
            <a:endParaRPr lang="en-US" sz="1600" dirty="0"/>
          </a:p>
        </p:txBody>
      </p:sp>
      <p:sp>
        <p:nvSpPr>
          <p:cNvPr id="7" name="Text 4"/>
          <p:cNvSpPr/>
          <p:nvPr/>
        </p:nvSpPr>
        <p:spPr>
          <a:xfrm>
            <a:off x="7884899" y="4513898"/>
            <a:ext cx="6424732" cy="696039"/>
          </a:xfrm>
          <a:prstGeom prst="rect">
            <a:avLst/>
          </a:prstGeom>
          <a:noFill/>
          <a:ln/>
        </p:spPr>
        <p:txBody>
          <a:bodyPr wrap="square" lIns="0" tIns="0" rIns="0" bIns="0" rtlCol="0" anchor="t"/>
          <a:lstStyle/>
          <a:p>
            <a:pPr marL="0" indent="0" algn="l">
              <a:lnSpc>
                <a:spcPts val="2700"/>
              </a:lnSpc>
              <a:buNone/>
            </a:pPr>
            <a:r>
              <a:rPr lang="en-US" sz="1600" b="1" dirty="0">
                <a:solidFill>
                  <a:srgbClr val="F5F6F8"/>
                </a:solidFill>
                <a:latin typeface="Nobile" pitchFamily="34" charset="0"/>
                <a:ea typeface="Nobile" pitchFamily="34" charset="-122"/>
                <a:cs typeface="Nobile" pitchFamily="34" charset="-120"/>
              </a:rPr>
              <a:t>This DSV was built to power our two key marketing reports:</a:t>
            </a:r>
            <a:endParaRPr lang="en-US" sz="1600" dirty="0"/>
          </a:p>
        </p:txBody>
      </p:sp>
      <p:sp>
        <p:nvSpPr>
          <p:cNvPr id="8" name="Text 5"/>
          <p:cNvSpPr/>
          <p:nvPr/>
        </p:nvSpPr>
        <p:spPr>
          <a:xfrm>
            <a:off x="7884899" y="5405676"/>
            <a:ext cx="6424732" cy="378500"/>
          </a:xfrm>
          <a:prstGeom prst="rect">
            <a:avLst/>
          </a:prstGeom>
          <a:noFill/>
          <a:ln/>
        </p:spPr>
        <p:txBody>
          <a:bodyPr wrap="none" lIns="0" tIns="0" rIns="0" bIns="0" rtlCol="0" anchor="t"/>
          <a:lstStyle/>
          <a:p>
            <a:pPr marL="342900" indent="-342900" algn="l">
              <a:lnSpc>
                <a:spcPts val="2700"/>
              </a:lnSpc>
              <a:buSzPct val="100000"/>
              <a:buChar char="•"/>
            </a:pPr>
            <a:r>
              <a:rPr lang="en-US" sz="1600" dirty="0">
                <a:solidFill>
                  <a:srgbClr val="F5F6F8"/>
                </a:solidFill>
                <a:highlight>
                  <a:srgbClr val="3C4E64"/>
                </a:highlight>
                <a:latin typeface="Consolas" pitchFamily="34" charset="0"/>
                <a:ea typeface="Consolas" pitchFamily="34" charset="-122"/>
                <a:cs typeface="Consolas" pitchFamily="34" charset="-120"/>
              </a:rPr>
              <a:t>Marketing Channel Performance</a:t>
            </a:r>
            <a:r>
              <a:rPr lang="en-US" sz="1600" dirty="0">
                <a:solidFill>
                  <a:srgbClr val="F5F6F8"/>
                </a:solidFill>
                <a:latin typeface="Nobile" pitchFamily="34" charset="0"/>
                <a:ea typeface="Nobile" pitchFamily="34" charset="-122"/>
                <a:cs typeface="Nobile" pitchFamily="34" charset="-120"/>
              </a:rPr>
              <a:t> </a:t>
            </a:r>
            <a:endParaRPr lang="en-US" sz="1600" dirty="0"/>
          </a:p>
        </p:txBody>
      </p:sp>
      <p:sp>
        <p:nvSpPr>
          <p:cNvPr id="9" name="Text 6"/>
          <p:cNvSpPr/>
          <p:nvPr/>
        </p:nvSpPr>
        <p:spPr>
          <a:xfrm>
            <a:off x="7884899" y="5860256"/>
            <a:ext cx="6424732" cy="378500"/>
          </a:xfrm>
          <a:prstGeom prst="rect">
            <a:avLst/>
          </a:prstGeom>
          <a:noFill/>
          <a:ln/>
        </p:spPr>
        <p:txBody>
          <a:bodyPr wrap="none" lIns="0" tIns="0" rIns="0" bIns="0" rtlCol="0" anchor="t"/>
          <a:lstStyle/>
          <a:p>
            <a:pPr marL="342900" indent="-342900" algn="l">
              <a:lnSpc>
                <a:spcPts val="2700"/>
              </a:lnSpc>
              <a:buSzPct val="100000"/>
              <a:buChar char="•"/>
            </a:pPr>
            <a:r>
              <a:rPr lang="en-US" sz="1600" dirty="0">
                <a:solidFill>
                  <a:srgbClr val="F5F6F8"/>
                </a:solidFill>
                <a:highlight>
                  <a:srgbClr val="3C4E64"/>
                </a:highlight>
                <a:latin typeface="Consolas" pitchFamily="34" charset="0"/>
                <a:ea typeface="Consolas" pitchFamily="34" charset="-122"/>
                <a:cs typeface="Consolas" pitchFamily="34" charset="-120"/>
              </a:rPr>
              <a:t>Sales Rep Performance Report</a:t>
            </a:r>
            <a:endParaRPr lang="en-US" sz="1600" dirty="0"/>
          </a:p>
        </p:txBody>
      </p:sp>
      <p:sp>
        <p:nvSpPr>
          <p:cNvPr id="10" name="Rectangle 9">
            <a:extLst>
              <a:ext uri="{FF2B5EF4-FFF2-40B4-BE49-F238E27FC236}">
                <a16:creationId xmlns:a16="http://schemas.microsoft.com/office/drawing/2014/main" id="{0E3D7D68-2CC3-F5DF-CD76-7EE664241B07}"/>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96894" y="1328850"/>
            <a:ext cx="9077921" cy="5571900"/>
          </a:xfrm>
          <a:prstGeom prst="roundRect">
            <a:avLst>
              <a:gd name="adj" fmla="val 783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 0"/>
          <p:cNvSpPr/>
          <p:nvPr/>
        </p:nvSpPr>
        <p:spPr>
          <a:xfrm>
            <a:off x="793790" y="6628805"/>
            <a:ext cx="828413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1"/>
          <p:cNvSpPr/>
          <p:nvPr/>
        </p:nvSpPr>
        <p:spPr>
          <a:xfrm>
            <a:off x="9638943" y="2941082"/>
            <a:ext cx="4205168" cy="1417558"/>
          </a:xfrm>
          <a:prstGeom prst="rect">
            <a:avLst/>
          </a:prstGeom>
          <a:noFill/>
          <a:ln/>
        </p:spPr>
        <p:txBody>
          <a:bodyPr wrap="squar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Marketing Cube Measures</a:t>
            </a:r>
            <a:endParaRPr lang="en-US" sz="4000" dirty="0"/>
          </a:p>
        </p:txBody>
      </p:sp>
      <p:sp>
        <p:nvSpPr>
          <p:cNvPr id="5" name="Text 2"/>
          <p:cNvSpPr/>
          <p:nvPr/>
        </p:nvSpPr>
        <p:spPr>
          <a:xfrm>
            <a:off x="9638943" y="4585454"/>
            <a:ext cx="4205168" cy="725805"/>
          </a:xfrm>
          <a:prstGeom prst="rect">
            <a:avLst/>
          </a:prstGeom>
          <a:noFill/>
          <a:ln/>
        </p:spPr>
        <p:txBody>
          <a:bodyPr wrap="square" lIns="0" tIns="0" rIns="0" bIns="0" rtlCol="0" anchor="t"/>
          <a:lstStyle/>
          <a:p>
            <a:pPr marL="0" indent="0" algn="l">
              <a:lnSpc>
                <a:spcPts val="2850"/>
              </a:lnSpc>
              <a:buNone/>
            </a:pPr>
            <a:r>
              <a:rPr lang="en-US" sz="1600" dirty="0">
                <a:solidFill>
                  <a:srgbClr val="F5F6F8"/>
                </a:solidFill>
                <a:latin typeface="Nobile" pitchFamily="34" charset="0"/>
                <a:ea typeface="Nobile" pitchFamily="34" charset="-122"/>
                <a:cs typeface="Nobile" pitchFamily="34" charset="-120"/>
              </a:rPr>
              <a:t>Focus on seller acquisition and Sales Team performance.</a:t>
            </a:r>
            <a:endParaRPr lang="en-US" sz="1600" dirty="0"/>
          </a:p>
        </p:txBody>
      </p:sp>
      <p:sp>
        <p:nvSpPr>
          <p:cNvPr id="6" name="Rectangle 5">
            <a:extLst>
              <a:ext uri="{FF2B5EF4-FFF2-40B4-BE49-F238E27FC236}">
                <a16:creationId xmlns:a16="http://schemas.microsoft.com/office/drawing/2014/main" id="{0B33CCD2-329F-1162-C342-B975B144215D}"/>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93790" y="1680924"/>
            <a:ext cx="7015043" cy="708779"/>
          </a:xfrm>
          <a:prstGeom prst="rect">
            <a:avLst/>
          </a:prstGeom>
          <a:noFill/>
          <a:ln/>
        </p:spPr>
        <p:txBody>
          <a:bodyPr wrap="non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Marketing Cube Measures</a:t>
            </a:r>
            <a:endParaRPr lang="en-US" sz="4000" dirty="0"/>
          </a:p>
        </p:txBody>
      </p:sp>
      <p:sp>
        <p:nvSpPr>
          <p:cNvPr id="3" name="Shape 1"/>
          <p:cNvSpPr/>
          <p:nvPr/>
        </p:nvSpPr>
        <p:spPr>
          <a:xfrm>
            <a:off x="793790" y="2843332"/>
            <a:ext cx="13042821" cy="3705225"/>
          </a:xfrm>
          <a:prstGeom prst="roundRect">
            <a:avLst>
              <a:gd name="adj" fmla="val 9183"/>
            </a:avLst>
          </a:prstGeom>
          <a:noFill/>
          <a:ln w="7620">
            <a:solidFill>
              <a:srgbClr val="FFFFFF">
                <a:alpha val="24000"/>
              </a:srgbClr>
            </a:solidFill>
            <a:prstDash val="solid"/>
          </a:ln>
        </p:spPr>
        <p:txBody>
          <a:bodyPr/>
          <a:lstStyle/>
          <a:p>
            <a:endParaRPr lang="en-US"/>
          </a:p>
        </p:txBody>
      </p:sp>
      <p:sp>
        <p:nvSpPr>
          <p:cNvPr id="4" name="Shape 2"/>
          <p:cNvSpPr/>
          <p:nvPr/>
        </p:nvSpPr>
        <p:spPr>
          <a:xfrm>
            <a:off x="801410" y="2850952"/>
            <a:ext cx="13027581" cy="650319"/>
          </a:xfrm>
          <a:prstGeom prst="rect">
            <a:avLst/>
          </a:prstGeom>
          <a:solidFill>
            <a:srgbClr val="FFFFFF">
              <a:alpha val="4000"/>
            </a:srgbClr>
          </a:solidFill>
          <a:ln/>
        </p:spPr>
        <p:txBody>
          <a:bodyPr/>
          <a:lstStyle/>
          <a:p>
            <a:endParaRPr lang="en-US"/>
          </a:p>
        </p:txBody>
      </p:sp>
      <p:sp>
        <p:nvSpPr>
          <p:cNvPr id="5" name="Text 3"/>
          <p:cNvSpPr/>
          <p:nvPr/>
        </p:nvSpPr>
        <p:spPr>
          <a:xfrm>
            <a:off x="1028224" y="2994660"/>
            <a:ext cx="6056352" cy="362903"/>
          </a:xfrm>
          <a:prstGeom prst="rect">
            <a:avLst/>
          </a:prstGeom>
          <a:noFill/>
          <a:ln/>
        </p:spPr>
        <p:txBody>
          <a:bodyPr wrap="none" lIns="0" tIns="0" rIns="0" bIns="0" rtlCol="0" anchor="t"/>
          <a:lstStyle/>
          <a:p>
            <a:pPr marL="0" indent="0" algn="l">
              <a:lnSpc>
                <a:spcPts val="2850"/>
              </a:lnSpc>
              <a:buNone/>
            </a:pPr>
            <a:r>
              <a:rPr lang="en-US" sz="1750" b="1" dirty="0">
                <a:solidFill>
                  <a:srgbClr val="F5F6F8"/>
                </a:solidFill>
                <a:latin typeface="Nobile" pitchFamily="34" charset="0"/>
                <a:ea typeface="Nobile" pitchFamily="34" charset="-122"/>
                <a:cs typeface="Nobile" pitchFamily="34" charset="-120"/>
              </a:rPr>
              <a:t>Measure Name</a:t>
            </a:r>
            <a:endParaRPr lang="en-US" sz="1750" dirty="0"/>
          </a:p>
        </p:txBody>
      </p:sp>
      <p:sp>
        <p:nvSpPr>
          <p:cNvPr id="6" name="Text 4"/>
          <p:cNvSpPr/>
          <p:nvPr/>
        </p:nvSpPr>
        <p:spPr>
          <a:xfrm>
            <a:off x="7545824" y="2994660"/>
            <a:ext cx="6056352" cy="362903"/>
          </a:xfrm>
          <a:prstGeom prst="rect">
            <a:avLst/>
          </a:prstGeom>
          <a:noFill/>
          <a:ln/>
        </p:spPr>
        <p:txBody>
          <a:bodyPr wrap="none" lIns="0" tIns="0" rIns="0" bIns="0" rtlCol="0" anchor="t"/>
          <a:lstStyle/>
          <a:p>
            <a:pPr marL="0" indent="0" algn="l">
              <a:lnSpc>
                <a:spcPts val="2850"/>
              </a:lnSpc>
              <a:buNone/>
            </a:pPr>
            <a:r>
              <a:rPr lang="en-US" sz="1750" b="1" dirty="0">
                <a:solidFill>
                  <a:srgbClr val="F5F6F8"/>
                </a:solidFill>
                <a:latin typeface="Nobile" pitchFamily="34" charset="0"/>
                <a:ea typeface="Nobile" pitchFamily="34" charset="-122"/>
                <a:cs typeface="Nobile" pitchFamily="34" charset="-120"/>
              </a:rPr>
              <a:t>Description</a:t>
            </a:r>
            <a:endParaRPr lang="en-US" sz="1750" dirty="0"/>
          </a:p>
        </p:txBody>
      </p:sp>
      <p:sp>
        <p:nvSpPr>
          <p:cNvPr id="7" name="Shape 5"/>
          <p:cNvSpPr/>
          <p:nvPr/>
        </p:nvSpPr>
        <p:spPr>
          <a:xfrm>
            <a:off x="801410" y="3501271"/>
            <a:ext cx="13027581" cy="1013222"/>
          </a:xfrm>
          <a:prstGeom prst="rect">
            <a:avLst/>
          </a:prstGeom>
          <a:solidFill>
            <a:srgbClr val="000000">
              <a:alpha val="4000"/>
            </a:srgbClr>
          </a:solidFill>
          <a:ln/>
        </p:spPr>
        <p:txBody>
          <a:bodyPr/>
          <a:lstStyle/>
          <a:p>
            <a:endParaRPr lang="en-US"/>
          </a:p>
        </p:txBody>
      </p:sp>
      <p:sp>
        <p:nvSpPr>
          <p:cNvPr id="8" name="Text 6"/>
          <p:cNvSpPr/>
          <p:nvPr/>
        </p:nvSpPr>
        <p:spPr>
          <a:xfrm>
            <a:off x="1028224" y="3644979"/>
            <a:ext cx="6056352" cy="362903"/>
          </a:xfrm>
          <a:prstGeom prst="rect">
            <a:avLst/>
          </a:prstGeom>
          <a:noFill/>
          <a:ln/>
        </p:spPr>
        <p:txBody>
          <a:bodyPr wrap="none" lIns="0" tIns="0" rIns="0" bIns="0" rtlCol="0" anchor="t"/>
          <a:lstStyle/>
          <a:p>
            <a:pPr marL="0" indent="0" algn="l">
              <a:lnSpc>
                <a:spcPts val="2850"/>
              </a:lnSpc>
              <a:buNone/>
            </a:pPr>
            <a:r>
              <a:rPr lang="en-US" sz="1750" b="1" dirty="0">
                <a:solidFill>
                  <a:srgbClr val="F5F6F8"/>
                </a:solidFill>
                <a:latin typeface="Nobile" pitchFamily="34" charset="0"/>
                <a:ea typeface="Nobile" pitchFamily="34" charset="-122"/>
                <a:cs typeface="Nobile" pitchFamily="34" charset="-120"/>
              </a:rPr>
              <a:t>Avg Deal Close Time</a:t>
            </a:r>
            <a:endParaRPr lang="en-US" sz="1750" dirty="0"/>
          </a:p>
        </p:txBody>
      </p:sp>
      <p:sp>
        <p:nvSpPr>
          <p:cNvPr id="9" name="Text 7"/>
          <p:cNvSpPr/>
          <p:nvPr/>
        </p:nvSpPr>
        <p:spPr>
          <a:xfrm>
            <a:off x="7545824" y="3644979"/>
            <a:ext cx="6056352" cy="725805"/>
          </a:xfrm>
          <a:prstGeom prst="rect">
            <a:avLst/>
          </a:prstGeom>
          <a:noFill/>
          <a:ln/>
        </p:spPr>
        <p:txBody>
          <a:bodyPr wrap="square" lIns="0" tIns="0" rIns="0" bIns="0" rtlCol="0" anchor="t"/>
          <a:lstStyle/>
          <a:p>
            <a:pPr marL="0" indent="0" algn="l">
              <a:lnSpc>
                <a:spcPts val="2850"/>
              </a:lnSpc>
              <a:buNone/>
            </a:pPr>
            <a:r>
              <a:rPr lang="en-US" sz="1750" dirty="0">
                <a:solidFill>
                  <a:srgbClr val="F5F6F8"/>
                </a:solidFill>
                <a:latin typeface="Nobile" pitchFamily="34" charset="0"/>
                <a:ea typeface="Nobile" pitchFamily="34" charset="-122"/>
                <a:cs typeface="Nobile" pitchFamily="34" charset="-120"/>
              </a:rPr>
              <a:t>Calculates the average number of days it takes to close a deal from the time a lead is created.</a:t>
            </a:r>
            <a:endParaRPr lang="en-US" sz="1750" dirty="0"/>
          </a:p>
        </p:txBody>
      </p:sp>
      <p:sp>
        <p:nvSpPr>
          <p:cNvPr id="10" name="Shape 8"/>
          <p:cNvSpPr/>
          <p:nvPr/>
        </p:nvSpPr>
        <p:spPr>
          <a:xfrm>
            <a:off x="801410" y="4514493"/>
            <a:ext cx="13027581" cy="1013222"/>
          </a:xfrm>
          <a:prstGeom prst="rect">
            <a:avLst/>
          </a:prstGeom>
          <a:solidFill>
            <a:srgbClr val="FFFFFF">
              <a:alpha val="4000"/>
            </a:srgbClr>
          </a:solidFill>
          <a:ln/>
        </p:spPr>
        <p:txBody>
          <a:bodyPr/>
          <a:lstStyle/>
          <a:p>
            <a:endParaRPr lang="en-US"/>
          </a:p>
        </p:txBody>
      </p:sp>
      <p:sp>
        <p:nvSpPr>
          <p:cNvPr id="11" name="Text 9"/>
          <p:cNvSpPr/>
          <p:nvPr/>
        </p:nvSpPr>
        <p:spPr>
          <a:xfrm>
            <a:off x="1028224" y="4658201"/>
            <a:ext cx="6056352" cy="362903"/>
          </a:xfrm>
          <a:prstGeom prst="rect">
            <a:avLst/>
          </a:prstGeom>
          <a:noFill/>
          <a:ln/>
        </p:spPr>
        <p:txBody>
          <a:bodyPr wrap="none" lIns="0" tIns="0" rIns="0" bIns="0" rtlCol="0" anchor="t"/>
          <a:lstStyle/>
          <a:p>
            <a:pPr marL="0" indent="0" algn="l">
              <a:lnSpc>
                <a:spcPts val="2850"/>
              </a:lnSpc>
              <a:buNone/>
            </a:pPr>
            <a:r>
              <a:rPr lang="en-US" sz="1750" b="1" dirty="0">
                <a:solidFill>
                  <a:srgbClr val="F5F6F8"/>
                </a:solidFill>
                <a:latin typeface="Nobile" pitchFamily="34" charset="0"/>
                <a:ea typeface="Nobile" pitchFamily="34" charset="-122"/>
                <a:cs typeface="Nobile" pitchFamily="34" charset="-120"/>
              </a:rPr>
              <a:t>Conversion Rate</a:t>
            </a:r>
            <a:endParaRPr lang="en-US" sz="1750" dirty="0"/>
          </a:p>
        </p:txBody>
      </p:sp>
      <p:sp>
        <p:nvSpPr>
          <p:cNvPr id="12" name="Text 10"/>
          <p:cNvSpPr/>
          <p:nvPr/>
        </p:nvSpPr>
        <p:spPr>
          <a:xfrm>
            <a:off x="7545824" y="4658201"/>
            <a:ext cx="6056352" cy="725805"/>
          </a:xfrm>
          <a:prstGeom prst="rect">
            <a:avLst/>
          </a:prstGeom>
          <a:noFill/>
          <a:ln/>
        </p:spPr>
        <p:txBody>
          <a:bodyPr wrap="square" lIns="0" tIns="0" rIns="0" bIns="0" rtlCol="0" anchor="t"/>
          <a:lstStyle/>
          <a:p>
            <a:pPr marL="0" indent="0" algn="l">
              <a:lnSpc>
                <a:spcPts val="2850"/>
              </a:lnSpc>
              <a:buNone/>
            </a:pPr>
            <a:r>
              <a:rPr lang="en-US" sz="1750" dirty="0">
                <a:solidFill>
                  <a:srgbClr val="F5F6F8"/>
                </a:solidFill>
                <a:latin typeface="Nobile" pitchFamily="34" charset="0"/>
                <a:ea typeface="Nobile" pitchFamily="34" charset="-122"/>
                <a:cs typeface="Nobile" pitchFamily="34" charset="-120"/>
              </a:rPr>
              <a:t>Calculates the percentage of leads that were successfully converted into closed deals.</a:t>
            </a:r>
            <a:endParaRPr lang="en-US" sz="1750" dirty="0"/>
          </a:p>
        </p:txBody>
      </p:sp>
      <p:sp>
        <p:nvSpPr>
          <p:cNvPr id="13" name="Shape 11"/>
          <p:cNvSpPr/>
          <p:nvPr/>
        </p:nvSpPr>
        <p:spPr>
          <a:xfrm>
            <a:off x="801410" y="5527715"/>
            <a:ext cx="13027581" cy="1013222"/>
          </a:xfrm>
          <a:prstGeom prst="rect">
            <a:avLst/>
          </a:prstGeom>
          <a:solidFill>
            <a:srgbClr val="000000">
              <a:alpha val="4000"/>
            </a:srgbClr>
          </a:solidFill>
          <a:ln/>
        </p:spPr>
        <p:txBody>
          <a:bodyPr/>
          <a:lstStyle/>
          <a:p>
            <a:endParaRPr lang="en-US"/>
          </a:p>
        </p:txBody>
      </p:sp>
      <p:sp>
        <p:nvSpPr>
          <p:cNvPr id="14" name="Text 12"/>
          <p:cNvSpPr/>
          <p:nvPr/>
        </p:nvSpPr>
        <p:spPr>
          <a:xfrm>
            <a:off x="1028224" y="5671423"/>
            <a:ext cx="6056352" cy="362903"/>
          </a:xfrm>
          <a:prstGeom prst="rect">
            <a:avLst/>
          </a:prstGeom>
          <a:noFill/>
          <a:ln/>
        </p:spPr>
        <p:txBody>
          <a:bodyPr wrap="none" lIns="0" tIns="0" rIns="0" bIns="0" rtlCol="0" anchor="t"/>
          <a:lstStyle/>
          <a:p>
            <a:pPr marL="0" indent="0" algn="l">
              <a:lnSpc>
                <a:spcPts val="2850"/>
              </a:lnSpc>
              <a:buNone/>
            </a:pPr>
            <a:r>
              <a:rPr lang="en-US" sz="1750" b="1" dirty="0">
                <a:solidFill>
                  <a:srgbClr val="F5F6F8"/>
                </a:solidFill>
                <a:latin typeface="Nobile" pitchFamily="34" charset="0"/>
                <a:ea typeface="Nobile" pitchFamily="34" charset="-122"/>
                <a:cs typeface="Nobile" pitchFamily="34" charset="-120"/>
              </a:rPr>
              <a:t>% Leads (Origin)</a:t>
            </a:r>
            <a:endParaRPr lang="en-US" sz="1750" dirty="0"/>
          </a:p>
        </p:txBody>
      </p:sp>
      <p:sp>
        <p:nvSpPr>
          <p:cNvPr id="15" name="Text 13"/>
          <p:cNvSpPr/>
          <p:nvPr/>
        </p:nvSpPr>
        <p:spPr>
          <a:xfrm>
            <a:off x="7545824" y="5671423"/>
            <a:ext cx="6056352" cy="725805"/>
          </a:xfrm>
          <a:prstGeom prst="rect">
            <a:avLst/>
          </a:prstGeom>
          <a:noFill/>
          <a:ln/>
        </p:spPr>
        <p:txBody>
          <a:bodyPr wrap="square" lIns="0" tIns="0" rIns="0" bIns="0" rtlCol="0" anchor="t"/>
          <a:lstStyle/>
          <a:p>
            <a:pPr marL="0" indent="0" algn="l">
              <a:lnSpc>
                <a:spcPts val="2850"/>
              </a:lnSpc>
              <a:buNone/>
            </a:pPr>
            <a:r>
              <a:rPr lang="en-US" sz="1750" dirty="0">
                <a:solidFill>
                  <a:srgbClr val="F5F6F8"/>
                </a:solidFill>
                <a:latin typeface="Nobile" pitchFamily="34" charset="0"/>
                <a:ea typeface="Nobile" pitchFamily="34" charset="-122"/>
                <a:cs typeface="Nobile" pitchFamily="34" charset="-120"/>
              </a:rPr>
              <a:t>Calculates the proportion of leads from each marketing origin compared to total leads.</a:t>
            </a:r>
            <a:endParaRPr lang="en-US" sz="1750" dirty="0"/>
          </a:p>
        </p:txBody>
      </p:sp>
      <p:sp>
        <p:nvSpPr>
          <p:cNvPr id="16" name="Rectangle 15">
            <a:extLst>
              <a:ext uri="{FF2B5EF4-FFF2-40B4-BE49-F238E27FC236}">
                <a16:creationId xmlns:a16="http://schemas.microsoft.com/office/drawing/2014/main" id="{BB1D3FA3-12B1-D542-E87E-546B6FE17B82}"/>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CBEA3F-2382-242E-678D-C8C74608E471}"/>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530691" y="397036"/>
            <a:ext cx="3568898" cy="446127"/>
          </a:xfrm>
          <a:prstGeom prst="rect">
            <a:avLst/>
          </a:prstGeom>
          <a:noFill/>
          <a:ln/>
        </p:spPr>
        <p:txBody>
          <a:bodyPr wrap="none" lIns="0" tIns="0" rIns="0" bIns="0" rtlCol="0" anchor="t"/>
          <a:lstStyle/>
          <a:p>
            <a:pPr marL="0" indent="0" algn="ctr">
              <a:lnSpc>
                <a:spcPts val="3500"/>
              </a:lnSpc>
              <a:buNone/>
            </a:pPr>
            <a:r>
              <a:rPr lang="en-US" sz="4000" dirty="0">
                <a:solidFill>
                  <a:srgbClr val="F5F6F8"/>
                </a:solidFill>
                <a:latin typeface="Corben" pitchFamily="34" charset="0"/>
                <a:ea typeface="Corben" pitchFamily="34" charset="-122"/>
                <a:cs typeface="Corben" pitchFamily="34" charset="-120"/>
              </a:rPr>
              <a:t>Reporting in SSRS</a:t>
            </a:r>
            <a:endParaRPr lang="en-US" sz="4000" dirty="0"/>
          </a:p>
        </p:txBody>
      </p:sp>
      <p:sp>
        <p:nvSpPr>
          <p:cNvPr id="3" name="Text 1"/>
          <p:cNvSpPr/>
          <p:nvPr/>
        </p:nvSpPr>
        <p:spPr>
          <a:xfrm>
            <a:off x="499586" y="1124188"/>
            <a:ext cx="13631228" cy="228362"/>
          </a:xfrm>
          <a:prstGeom prst="rect">
            <a:avLst/>
          </a:prstGeom>
          <a:noFill/>
          <a:ln/>
        </p:spPr>
        <p:txBody>
          <a:bodyPr wrap="none" lIns="0" tIns="0" rIns="0" bIns="0" rtlCol="0" anchor="t"/>
          <a:lstStyle/>
          <a:p>
            <a:pPr marL="0" indent="0" algn="ctr">
              <a:lnSpc>
                <a:spcPts val="1750"/>
              </a:lnSpc>
              <a:buNone/>
            </a:pPr>
            <a:endParaRPr lang="en-US" sz="1100" dirty="0"/>
          </a:p>
        </p:txBody>
      </p:sp>
      <p:pic>
        <p:nvPicPr>
          <p:cNvPr id="4" name="Image 0" descr="preencoded.png"/>
          <p:cNvPicPr>
            <a:picLocks noChangeAspect="1"/>
          </p:cNvPicPr>
          <p:nvPr/>
        </p:nvPicPr>
        <p:blipFill>
          <a:blip r:embed="rId3"/>
          <a:stretch>
            <a:fillRect/>
          </a:stretch>
        </p:blipFill>
        <p:spPr>
          <a:xfrm>
            <a:off x="2861345" y="1076923"/>
            <a:ext cx="8907709" cy="6881405"/>
          </a:xfrm>
          <a:prstGeom prst="rect">
            <a:avLst/>
          </a:prstGeom>
        </p:spPr>
      </p:pic>
      <p:sp>
        <p:nvSpPr>
          <p:cNvPr id="5" name="Text 2"/>
          <p:cNvSpPr/>
          <p:nvPr/>
        </p:nvSpPr>
        <p:spPr>
          <a:xfrm>
            <a:off x="499586" y="7610475"/>
            <a:ext cx="13631228" cy="228362"/>
          </a:xfrm>
          <a:prstGeom prst="rect">
            <a:avLst/>
          </a:prstGeom>
          <a:noFill/>
          <a:ln/>
        </p:spPr>
        <p:txBody>
          <a:bodyPr wrap="none" lIns="0" tIns="0" rIns="0" bIns="0" rtlCol="0" anchor="t"/>
          <a:lstStyle/>
          <a:p>
            <a:pPr marL="0" indent="0" algn="l">
              <a:lnSpc>
                <a:spcPts val="1750"/>
              </a:lnSpc>
              <a:buNone/>
            </a:pPr>
            <a:endParaRPr lang="en-US" sz="11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051387" y="503396"/>
            <a:ext cx="10527625" cy="7223046"/>
          </a:xfrm>
          <a:prstGeom prst="roundRect">
            <a:avLst>
              <a:gd name="adj" fmla="val 334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id="{36F0C96D-09C1-BA0F-A9ED-C99A8BA35AA6}"/>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7EF0D9-1CAF-2D12-2C6D-62C90947E124}"/>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1950679" y="371092"/>
            <a:ext cx="10729041" cy="7487415"/>
          </a:xfrm>
          <a:prstGeom prst="roundRect">
            <a:avLst>
              <a:gd name="adj" fmla="val 457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9A6073-8CB5-0309-CFFB-C882FBF6FE90}"/>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1689545" y="283389"/>
            <a:ext cx="11251309" cy="7662821"/>
          </a:xfrm>
          <a:prstGeom prst="roundRect">
            <a:avLst>
              <a:gd name="adj" fmla="val 460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5705D5-42AA-FAAB-1355-5BCC06660280}"/>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3260557" y="196929"/>
            <a:ext cx="8109286" cy="7835742"/>
          </a:xfrm>
          <a:prstGeom prst="roundRect">
            <a:avLst>
              <a:gd name="adj" fmla="val 416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FD57DE9-8235-D429-CD3D-960835A9E97E}"/>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2038105" y="249225"/>
            <a:ext cx="10554190" cy="7731150"/>
          </a:xfrm>
          <a:prstGeom prst="roundRect">
            <a:avLst>
              <a:gd name="adj" fmla="val 502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F4157">
              <a:alpha val="80000"/>
            </a:srgbClr>
          </a:solidFill>
          <a:ln/>
        </p:spPr>
        <p:txBody>
          <a:bodyPr/>
          <a:lstStyle/>
          <a:p>
            <a:endParaRPr lang="en-US"/>
          </a:p>
        </p:txBody>
      </p:sp>
      <p:sp>
        <p:nvSpPr>
          <p:cNvPr id="4" name="Text 1"/>
          <p:cNvSpPr/>
          <p:nvPr/>
        </p:nvSpPr>
        <p:spPr>
          <a:xfrm>
            <a:off x="793790" y="2119074"/>
            <a:ext cx="5762030" cy="708779"/>
          </a:xfrm>
          <a:prstGeom prst="rect">
            <a:avLst/>
          </a:prstGeom>
          <a:noFill/>
          <a:ln/>
        </p:spPr>
        <p:txBody>
          <a:bodyPr wrap="non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Power BI Dashboards</a:t>
            </a:r>
            <a:endParaRPr lang="en-US" sz="4000" dirty="0"/>
          </a:p>
        </p:txBody>
      </p:sp>
      <p:sp>
        <p:nvSpPr>
          <p:cNvPr id="5" name="Text 2"/>
          <p:cNvSpPr/>
          <p:nvPr/>
        </p:nvSpPr>
        <p:spPr>
          <a:xfrm>
            <a:off x="793790" y="3372088"/>
            <a:ext cx="10051613"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3"/>
          <p:cNvSpPr/>
          <p:nvPr/>
        </p:nvSpPr>
        <p:spPr>
          <a:xfrm>
            <a:off x="793790" y="3961805"/>
            <a:ext cx="10051613" cy="708660"/>
          </a:xfrm>
          <a:prstGeom prst="rect">
            <a:avLst/>
          </a:prstGeom>
          <a:noFill/>
          <a:ln/>
        </p:spPr>
        <p:txBody>
          <a:bodyPr wrap="square" lIns="0" tIns="0" rIns="0" bIns="0" rtlCol="0" anchor="t"/>
          <a:lstStyle/>
          <a:p>
            <a:pPr marL="0" indent="0" algn="l">
              <a:lnSpc>
                <a:spcPts val="2750"/>
              </a:lnSpc>
              <a:buNone/>
            </a:pPr>
            <a:r>
              <a:rPr lang="en-US" sz="2200" dirty="0">
                <a:solidFill>
                  <a:srgbClr val="F5F6F8"/>
                </a:solidFill>
                <a:latin typeface="Corben" pitchFamily="34" charset="0"/>
                <a:ea typeface="Corben" pitchFamily="34" charset="-122"/>
                <a:cs typeface="Corben" pitchFamily="34" charset="-120"/>
              </a:rPr>
              <a:t>Transforming complex data into intuitive, actionable insights for strategic decision-making across the enterprise.</a:t>
            </a:r>
            <a:endParaRPr lang="en-US" sz="2200" dirty="0"/>
          </a:p>
        </p:txBody>
      </p:sp>
      <p:pic>
        <p:nvPicPr>
          <p:cNvPr id="7" name="Image 1" descr="preencoded.png"/>
          <p:cNvPicPr>
            <a:picLocks noChangeAspect="1"/>
          </p:cNvPicPr>
          <p:nvPr/>
        </p:nvPicPr>
        <p:blipFill>
          <a:blip r:embed="rId4"/>
          <a:stretch>
            <a:fillRect/>
          </a:stretch>
        </p:blipFill>
        <p:spPr>
          <a:xfrm>
            <a:off x="10845403" y="2165201"/>
            <a:ext cx="3593207" cy="3593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F4157">
              <a:alpha val="80000"/>
            </a:srgbClr>
          </a:solidFill>
          <a:ln/>
        </p:spPr>
        <p:txBody>
          <a:bodyPr/>
          <a:lstStyle/>
          <a:p>
            <a:endParaRPr lang="en-US"/>
          </a:p>
        </p:txBody>
      </p:sp>
      <p:sp>
        <p:nvSpPr>
          <p:cNvPr id="4" name="Text 1"/>
          <p:cNvSpPr/>
          <p:nvPr/>
        </p:nvSpPr>
        <p:spPr>
          <a:xfrm>
            <a:off x="541487" y="676513"/>
            <a:ext cx="12157353" cy="708779"/>
          </a:xfrm>
          <a:prstGeom prst="rect">
            <a:avLst/>
          </a:prstGeom>
          <a:noFill/>
          <a:ln/>
        </p:spPr>
        <p:txBody>
          <a:bodyPr wrap="none" lIns="0" tIns="0" rIns="0" bIns="0" rtlCol="0" anchor="t"/>
          <a:lstStyle/>
          <a:p>
            <a:pPr marL="0" indent="0" algn="l">
              <a:lnSpc>
                <a:spcPts val="5550"/>
              </a:lnSpc>
              <a:buNone/>
            </a:pPr>
            <a:r>
              <a:rPr lang="en-US" sz="4000" dirty="0">
                <a:solidFill>
                  <a:srgbClr val="F5F6F8"/>
                </a:solidFill>
                <a:latin typeface="Corben" pitchFamily="34" charset="0"/>
                <a:ea typeface="Corben" pitchFamily="34" charset="-122"/>
                <a:cs typeface="Corben" pitchFamily="34" charset="-120"/>
              </a:rPr>
              <a:t>Project management to order and assign tasks</a:t>
            </a:r>
            <a:endParaRPr lang="en-US" sz="4000" dirty="0"/>
          </a:p>
        </p:txBody>
      </p:sp>
      <p:sp>
        <p:nvSpPr>
          <p:cNvPr id="5" name="Text 2"/>
          <p:cNvSpPr/>
          <p:nvPr/>
        </p:nvSpPr>
        <p:spPr>
          <a:xfrm>
            <a:off x="793788" y="147684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F5F6F8"/>
                </a:solidFill>
                <a:latin typeface="Nobile" pitchFamily="34" charset="0"/>
                <a:ea typeface="Nobile" pitchFamily="34" charset="-122"/>
                <a:cs typeface="Nobile" pitchFamily="34" charset="-120"/>
              </a:rPr>
              <a:t>We used </a:t>
            </a:r>
            <a:r>
              <a:rPr lang="en-US" sz="1750" b="1" dirty="0">
                <a:solidFill>
                  <a:srgbClr val="F5F6F8"/>
                </a:solidFill>
                <a:latin typeface="Nobile" pitchFamily="34" charset="0"/>
                <a:ea typeface="Nobile" pitchFamily="34" charset="-122"/>
                <a:cs typeface="Nobile" pitchFamily="34" charset="-120"/>
              </a:rPr>
              <a:t>Trello</a:t>
            </a:r>
            <a:r>
              <a:rPr lang="en-US" sz="1750" dirty="0">
                <a:solidFill>
                  <a:srgbClr val="F5F6F8"/>
                </a:solidFill>
                <a:latin typeface="Nobile" pitchFamily="34" charset="0"/>
                <a:ea typeface="Nobile" pitchFamily="34" charset="-122"/>
                <a:cs typeface="Nobile" pitchFamily="34" charset="-120"/>
              </a:rPr>
              <a:t> as a project management tool to organize our tasks, track progress, and ensure efficient collaboration </a:t>
            </a:r>
            <a:r>
              <a:rPr lang="en-US" sz="1600" dirty="0">
                <a:solidFill>
                  <a:srgbClr val="F5F6F8"/>
                </a:solidFill>
                <a:latin typeface="Nobile" pitchFamily="34" charset="0"/>
                <a:ea typeface="Nobile" pitchFamily="34" charset="-122"/>
                <a:cs typeface="Nobile" pitchFamily="34" charset="-120"/>
              </a:rPr>
              <a:t>throughout</a:t>
            </a:r>
            <a:r>
              <a:rPr lang="en-US" sz="1750" dirty="0">
                <a:solidFill>
                  <a:srgbClr val="F5F6F8"/>
                </a:solidFill>
                <a:latin typeface="Nobile" pitchFamily="34" charset="0"/>
                <a:ea typeface="Nobile" pitchFamily="34" charset="-122"/>
                <a:cs typeface="Nobile" pitchFamily="34" charset="-120"/>
              </a:rPr>
              <a:t> the project.</a:t>
            </a:r>
            <a:endParaRPr lang="en-US" sz="1750" dirty="0"/>
          </a:p>
        </p:txBody>
      </p:sp>
      <p:pic>
        <p:nvPicPr>
          <p:cNvPr id="6" name="Image 1" descr="preencoded.png"/>
          <p:cNvPicPr>
            <a:picLocks noChangeAspect="1"/>
          </p:cNvPicPr>
          <p:nvPr/>
        </p:nvPicPr>
        <p:blipFill>
          <a:blip r:embed="rId4"/>
          <a:stretch>
            <a:fillRect/>
          </a:stretch>
        </p:blipFill>
        <p:spPr>
          <a:xfrm>
            <a:off x="541487" y="2706410"/>
            <a:ext cx="13547425" cy="4392222"/>
          </a:xfrm>
          <a:prstGeom prst="rect">
            <a:avLst/>
          </a:prstGeom>
          <a:ln>
            <a:noFill/>
          </a:ln>
        </p:spPr>
      </p:pic>
      <p:sp>
        <p:nvSpPr>
          <p:cNvPr id="7" name="Text 3"/>
          <p:cNvSpPr/>
          <p:nvPr/>
        </p:nvSpPr>
        <p:spPr>
          <a:xfrm>
            <a:off x="793790" y="719018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1FD7FD-752D-1CCF-BFFA-EE3E58622793}"/>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75918" y="531257"/>
            <a:ext cx="4828461" cy="603409"/>
          </a:xfrm>
          <a:prstGeom prst="rect">
            <a:avLst/>
          </a:prstGeom>
          <a:noFill/>
          <a:ln/>
        </p:spPr>
        <p:txBody>
          <a:bodyPr wrap="none" lIns="0" tIns="0" rIns="0" bIns="0" rtlCol="0" anchor="t"/>
          <a:lstStyle/>
          <a:p>
            <a:pPr marL="0" indent="0" algn="l">
              <a:lnSpc>
                <a:spcPts val="4750"/>
              </a:lnSpc>
              <a:buNone/>
            </a:pPr>
            <a:r>
              <a:rPr lang="en-US" sz="4000" dirty="0">
                <a:solidFill>
                  <a:srgbClr val="F5F6F8"/>
                </a:solidFill>
                <a:latin typeface="Corben" pitchFamily="34" charset="0"/>
                <a:ea typeface="Corben" pitchFamily="34" charset="-122"/>
                <a:cs typeface="Corben" pitchFamily="34" charset="-120"/>
              </a:rPr>
              <a:t>Home Page </a:t>
            </a:r>
            <a:endParaRPr lang="en-US" sz="4000" dirty="0"/>
          </a:p>
        </p:txBody>
      </p:sp>
      <p:pic>
        <p:nvPicPr>
          <p:cNvPr id="3" name="Image 0" descr="preencoded.png"/>
          <p:cNvPicPr>
            <a:picLocks noChangeAspect="1"/>
          </p:cNvPicPr>
          <p:nvPr/>
        </p:nvPicPr>
        <p:blipFill>
          <a:blip r:embed="rId3"/>
          <a:stretch>
            <a:fillRect/>
          </a:stretch>
        </p:blipFill>
        <p:spPr>
          <a:xfrm>
            <a:off x="1353683" y="1267327"/>
            <a:ext cx="11923033" cy="6735698"/>
          </a:xfrm>
          <a:prstGeom prst="roundRect">
            <a:avLst>
              <a:gd name="adj" fmla="val 643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E121B8-4E29-5739-C5E3-963779F8DEB6}"/>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91634" y="543401"/>
            <a:ext cx="7198400" cy="617458"/>
          </a:xfrm>
          <a:prstGeom prst="rect">
            <a:avLst/>
          </a:prstGeom>
          <a:noFill/>
          <a:ln/>
        </p:spPr>
        <p:txBody>
          <a:bodyPr wrap="none" lIns="0" tIns="0" rIns="0" bIns="0" rtlCol="0" anchor="t"/>
          <a:lstStyle/>
          <a:p>
            <a:pPr marL="0" indent="0" algn="l">
              <a:lnSpc>
                <a:spcPts val="4850"/>
              </a:lnSpc>
              <a:buNone/>
            </a:pPr>
            <a:r>
              <a:rPr lang="en-US" sz="4000" dirty="0">
                <a:solidFill>
                  <a:srgbClr val="F5F6F8"/>
                </a:solidFill>
                <a:latin typeface="Corben" pitchFamily="34" charset="0"/>
                <a:ea typeface="Corben" pitchFamily="34" charset="-122"/>
                <a:cs typeface="Corben" pitchFamily="34" charset="-120"/>
              </a:rPr>
              <a:t>Navigation Panel &amp; Filter Pane </a:t>
            </a:r>
            <a:endParaRPr lang="en-US" sz="4000" dirty="0"/>
          </a:p>
        </p:txBody>
      </p:sp>
      <p:pic>
        <p:nvPicPr>
          <p:cNvPr id="3" name="Image 0" descr="preencoded.png"/>
          <p:cNvPicPr>
            <a:picLocks noChangeAspect="1"/>
          </p:cNvPicPr>
          <p:nvPr/>
        </p:nvPicPr>
        <p:blipFill>
          <a:blip r:embed="rId3"/>
          <a:stretch>
            <a:fillRect/>
          </a:stretch>
        </p:blipFill>
        <p:spPr>
          <a:xfrm>
            <a:off x="964349" y="1257607"/>
            <a:ext cx="6222513" cy="6594238"/>
          </a:xfrm>
          <a:prstGeom prst="roundRect">
            <a:avLst>
              <a:gd name="adj" fmla="val 711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 1" descr="preencoded.png"/>
          <p:cNvPicPr>
            <a:picLocks noChangeAspect="1"/>
          </p:cNvPicPr>
          <p:nvPr/>
        </p:nvPicPr>
        <p:blipFill>
          <a:blip r:embed="rId4"/>
          <a:stretch>
            <a:fillRect/>
          </a:stretch>
        </p:blipFill>
        <p:spPr>
          <a:xfrm>
            <a:off x="7988972" y="1257607"/>
            <a:ext cx="5813265" cy="6594734"/>
          </a:xfrm>
          <a:prstGeom prst="roundRect">
            <a:avLst>
              <a:gd name="adj" fmla="val 660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49B1A2-ECD4-7563-1D03-46070CCE6789}"/>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41390" y="505301"/>
            <a:ext cx="4581525" cy="572691"/>
          </a:xfrm>
          <a:prstGeom prst="rect">
            <a:avLst/>
          </a:prstGeom>
          <a:noFill/>
          <a:ln/>
        </p:spPr>
        <p:txBody>
          <a:bodyPr wrap="none" lIns="0" tIns="0" rIns="0" bIns="0" rtlCol="0" anchor="t"/>
          <a:lstStyle/>
          <a:p>
            <a:pPr marL="0" indent="0" algn="l">
              <a:lnSpc>
                <a:spcPts val="4500"/>
              </a:lnSpc>
              <a:buNone/>
            </a:pPr>
            <a:r>
              <a:rPr lang="en-US" sz="4000" dirty="0">
                <a:solidFill>
                  <a:srgbClr val="F5F6F8"/>
                </a:solidFill>
                <a:latin typeface="Corben" pitchFamily="34" charset="0"/>
                <a:ea typeface="Corben" pitchFamily="34" charset="-122"/>
                <a:cs typeface="Corben" pitchFamily="34" charset="-120"/>
              </a:rPr>
              <a:t>General Overview</a:t>
            </a:r>
            <a:endParaRPr lang="en-US" sz="4000" dirty="0"/>
          </a:p>
        </p:txBody>
      </p:sp>
      <p:sp>
        <p:nvSpPr>
          <p:cNvPr id="3" name="Text 1"/>
          <p:cNvSpPr/>
          <p:nvPr/>
        </p:nvSpPr>
        <p:spPr>
          <a:xfrm>
            <a:off x="641389" y="1217711"/>
            <a:ext cx="13347621" cy="293132"/>
          </a:xfrm>
          <a:prstGeom prst="rect">
            <a:avLst/>
          </a:prstGeom>
          <a:noFill/>
          <a:ln/>
        </p:spPr>
        <p:txBody>
          <a:bodyPr wrap="none" lIns="0" tIns="0" rIns="0" bIns="0" rtlCol="0" anchor="t"/>
          <a:lstStyle/>
          <a:p>
            <a:pPr marL="0" indent="0" algn="l">
              <a:lnSpc>
                <a:spcPts val="2300"/>
              </a:lnSpc>
              <a:buNone/>
            </a:pPr>
            <a:r>
              <a:rPr lang="en-US" sz="1600" dirty="0">
                <a:solidFill>
                  <a:srgbClr val="F5F6F8"/>
                </a:solidFill>
                <a:latin typeface="Nobile" pitchFamily="34" charset="0"/>
                <a:ea typeface="Nobile" pitchFamily="34" charset="-122"/>
                <a:cs typeface="Nobile" pitchFamily="34" charset="-120"/>
              </a:rPr>
              <a:t>Provides an overall business summary through cards (total freight, total brands, canceled orders, total orders, and total revenue).</a:t>
            </a:r>
            <a:endParaRPr lang="en-US" sz="1600" dirty="0"/>
          </a:p>
        </p:txBody>
      </p:sp>
      <p:pic>
        <p:nvPicPr>
          <p:cNvPr id="4" name="Image 0" descr="preencoded.png"/>
          <p:cNvPicPr>
            <a:picLocks noChangeAspect="1"/>
          </p:cNvPicPr>
          <p:nvPr/>
        </p:nvPicPr>
        <p:blipFill>
          <a:blip r:embed="rId3"/>
          <a:stretch>
            <a:fillRect/>
          </a:stretch>
        </p:blipFill>
        <p:spPr>
          <a:xfrm>
            <a:off x="1780619" y="1764633"/>
            <a:ext cx="10855067" cy="6126480"/>
          </a:xfrm>
          <a:prstGeom prst="roundRect">
            <a:avLst>
              <a:gd name="adj" fmla="val 528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4FDF7AD-FF80-84A3-E70F-20C24B9037CA}"/>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52820" y="514112"/>
            <a:ext cx="4662964" cy="582811"/>
          </a:xfrm>
          <a:prstGeom prst="rect">
            <a:avLst/>
          </a:prstGeom>
          <a:noFill/>
          <a:ln/>
        </p:spPr>
        <p:txBody>
          <a:bodyPr wrap="none" lIns="0" tIns="0" rIns="0" bIns="0" rtlCol="0" anchor="t"/>
          <a:lstStyle/>
          <a:p>
            <a:pPr marL="0" indent="0" algn="l">
              <a:lnSpc>
                <a:spcPts val="4550"/>
              </a:lnSpc>
              <a:buNone/>
            </a:pPr>
            <a:r>
              <a:rPr lang="en-US" sz="4000" dirty="0">
                <a:solidFill>
                  <a:srgbClr val="F5F6F8"/>
                </a:solidFill>
                <a:latin typeface="Corben" pitchFamily="34" charset="0"/>
                <a:ea typeface="Corben" pitchFamily="34" charset="-122"/>
                <a:cs typeface="Corben" pitchFamily="34" charset="-120"/>
              </a:rPr>
              <a:t>Location Analysis </a:t>
            </a:r>
            <a:endParaRPr lang="en-US" sz="4000" dirty="0"/>
          </a:p>
        </p:txBody>
      </p:sp>
      <p:sp>
        <p:nvSpPr>
          <p:cNvPr id="3" name="Text 1"/>
          <p:cNvSpPr/>
          <p:nvPr/>
        </p:nvSpPr>
        <p:spPr>
          <a:xfrm>
            <a:off x="652820" y="1193210"/>
            <a:ext cx="13324761" cy="298490"/>
          </a:xfrm>
          <a:prstGeom prst="rect">
            <a:avLst/>
          </a:prstGeom>
          <a:noFill/>
          <a:ln/>
        </p:spPr>
        <p:txBody>
          <a:bodyPr wrap="none" lIns="0" tIns="0" rIns="0" bIns="0" rtlCol="0" anchor="t"/>
          <a:lstStyle/>
          <a:p>
            <a:pPr marL="0" indent="0" algn="l">
              <a:lnSpc>
                <a:spcPts val="2300"/>
              </a:lnSpc>
              <a:buNone/>
            </a:pPr>
            <a:r>
              <a:rPr lang="en-US" sz="1600" dirty="0">
                <a:solidFill>
                  <a:srgbClr val="F5F6F8"/>
                </a:solidFill>
                <a:latin typeface="Nobile" pitchFamily="34" charset="0"/>
                <a:ea typeface="Nobile" pitchFamily="34" charset="-122"/>
                <a:cs typeface="Nobile" pitchFamily="34" charset="-120"/>
              </a:rPr>
              <a:t>Features an interactive map supported by a parameter rule that allows switching between main measures</a:t>
            </a:r>
            <a:endParaRPr lang="en-US" sz="1600" dirty="0"/>
          </a:p>
        </p:txBody>
      </p:sp>
      <p:pic>
        <p:nvPicPr>
          <p:cNvPr id="4" name="Image 0" descr="preencoded.png"/>
          <p:cNvPicPr>
            <a:picLocks noChangeAspect="1"/>
          </p:cNvPicPr>
          <p:nvPr/>
        </p:nvPicPr>
        <p:blipFill>
          <a:blip r:embed="rId3"/>
          <a:stretch>
            <a:fillRect/>
          </a:stretch>
        </p:blipFill>
        <p:spPr>
          <a:xfrm>
            <a:off x="2112106" y="1677432"/>
            <a:ext cx="10855059" cy="6126480"/>
          </a:xfrm>
          <a:prstGeom prst="roundRect">
            <a:avLst>
              <a:gd name="adj" fmla="val 841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FB7E27-0A2B-EA15-E52B-36D7844A9229}"/>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18768" y="486847"/>
            <a:ext cx="4420195" cy="552569"/>
          </a:xfrm>
          <a:prstGeom prst="rect">
            <a:avLst/>
          </a:prstGeom>
          <a:noFill/>
          <a:ln/>
        </p:spPr>
        <p:txBody>
          <a:bodyPr wrap="none" lIns="0" tIns="0" rIns="0" bIns="0" rtlCol="0" anchor="t"/>
          <a:lstStyle/>
          <a:p>
            <a:pPr marL="0" indent="0" algn="l">
              <a:lnSpc>
                <a:spcPts val="4350"/>
              </a:lnSpc>
              <a:buNone/>
            </a:pPr>
            <a:r>
              <a:rPr lang="en-US" sz="4000" dirty="0">
                <a:solidFill>
                  <a:srgbClr val="F5F6F8"/>
                </a:solidFill>
                <a:latin typeface="Corben" pitchFamily="34" charset="0"/>
                <a:ea typeface="Corben" pitchFamily="34" charset="-122"/>
                <a:cs typeface="Corben" pitchFamily="34" charset="-120"/>
              </a:rPr>
              <a:t>Revenue Analysis</a:t>
            </a:r>
            <a:endParaRPr lang="en-US" sz="4000" dirty="0"/>
          </a:p>
        </p:txBody>
      </p:sp>
      <p:sp>
        <p:nvSpPr>
          <p:cNvPr id="3" name="Text 1"/>
          <p:cNvSpPr/>
          <p:nvPr/>
        </p:nvSpPr>
        <p:spPr>
          <a:xfrm>
            <a:off x="618768" y="1212553"/>
            <a:ext cx="13392864" cy="565785"/>
          </a:xfrm>
          <a:prstGeom prst="rect">
            <a:avLst/>
          </a:prstGeom>
          <a:noFill/>
          <a:ln/>
        </p:spPr>
        <p:txBody>
          <a:bodyPr wrap="square" lIns="0" tIns="0" rIns="0" bIns="0" rtlCol="0" anchor="t"/>
          <a:lstStyle/>
          <a:p>
            <a:pPr marL="0" indent="0" algn="l">
              <a:lnSpc>
                <a:spcPts val="2200"/>
              </a:lnSpc>
              <a:buNone/>
            </a:pPr>
            <a:r>
              <a:rPr lang="en-US" sz="1600" dirty="0">
                <a:solidFill>
                  <a:srgbClr val="F5F6F8"/>
                </a:solidFill>
                <a:latin typeface="Nobile" pitchFamily="34" charset="0"/>
                <a:ea typeface="Nobile" pitchFamily="34" charset="-122"/>
                <a:cs typeface="Nobile" pitchFamily="34" charset="-120"/>
              </a:rPr>
              <a:t>Displays financial insights through cards (total sellers, customers, installments, products, and sales reps). Visuals include a revenue distribution by age group, monthly deviation waterfall chart, interest-based revenue trend, and monthly variance bar chart.</a:t>
            </a:r>
            <a:endParaRPr lang="en-US" sz="1600" dirty="0"/>
          </a:p>
        </p:txBody>
      </p:sp>
      <p:pic>
        <p:nvPicPr>
          <p:cNvPr id="4" name="Image 0" descr="preencoded.png"/>
          <p:cNvPicPr>
            <a:picLocks noChangeAspect="1"/>
          </p:cNvPicPr>
          <p:nvPr/>
        </p:nvPicPr>
        <p:blipFill>
          <a:blip r:embed="rId3"/>
          <a:stretch>
            <a:fillRect/>
          </a:stretch>
        </p:blipFill>
        <p:spPr>
          <a:xfrm>
            <a:off x="1863040" y="1951475"/>
            <a:ext cx="10904319" cy="6126480"/>
          </a:xfrm>
          <a:prstGeom prst="roundRect">
            <a:avLst>
              <a:gd name="adj" fmla="val 743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B7EB5A-AFE6-5E3C-60DF-3B957A72EFC5}"/>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10076" y="479346"/>
            <a:ext cx="4992886" cy="544830"/>
          </a:xfrm>
          <a:prstGeom prst="rect">
            <a:avLst/>
          </a:prstGeom>
          <a:noFill/>
          <a:ln/>
        </p:spPr>
        <p:txBody>
          <a:bodyPr wrap="none" lIns="0" tIns="0" rIns="0" bIns="0" rtlCol="0" anchor="t"/>
          <a:lstStyle/>
          <a:p>
            <a:pPr marL="0" indent="0" algn="l">
              <a:lnSpc>
                <a:spcPts val="4250"/>
              </a:lnSpc>
              <a:buNone/>
            </a:pPr>
            <a:r>
              <a:rPr lang="en-US" sz="4000" dirty="0">
                <a:solidFill>
                  <a:srgbClr val="F5F6F8"/>
                </a:solidFill>
                <a:latin typeface="Corben" pitchFamily="34" charset="0"/>
                <a:ea typeface="Corben" pitchFamily="34" charset="-122"/>
                <a:cs typeface="Corben" pitchFamily="34" charset="-120"/>
              </a:rPr>
              <a:t>Categories Performance </a:t>
            </a:r>
            <a:endParaRPr lang="en-US" sz="4000" dirty="0"/>
          </a:p>
        </p:txBody>
      </p:sp>
      <p:sp>
        <p:nvSpPr>
          <p:cNvPr id="3" name="Text 1"/>
          <p:cNvSpPr/>
          <p:nvPr/>
        </p:nvSpPr>
        <p:spPr>
          <a:xfrm>
            <a:off x="610076" y="1156218"/>
            <a:ext cx="13410248" cy="557689"/>
          </a:xfrm>
          <a:prstGeom prst="rect">
            <a:avLst/>
          </a:prstGeom>
          <a:noFill/>
          <a:ln/>
        </p:spPr>
        <p:txBody>
          <a:bodyPr wrap="square" lIns="0" tIns="0" rIns="0" bIns="0" rtlCol="0" anchor="t"/>
          <a:lstStyle/>
          <a:p>
            <a:pPr marL="0" indent="0" algn="l">
              <a:lnSpc>
                <a:spcPts val="2150"/>
              </a:lnSpc>
              <a:buNone/>
            </a:pPr>
            <a:r>
              <a:rPr lang="en-US" sz="1600" dirty="0">
                <a:solidFill>
                  <a:srgbClr val="F5F6F8"/>
                </a:solidFill>
                <a:latin typeface="Nobile" pitchFamily="34" charset="0"/>
                <a:ea typeface="Nobile" pitchFamily="34" charset="-122"/>
                <a:cs typeface="Nobile" pitchFamily="34" charset="-120"/>
              </a:rPr>
              <a:t>Highlights category performance with KPIs for the highest and lowest performing categories, and total category count. Users can drill through to brands and products pages, with dedicated bookmarks for filters and navigation.</a:t>
            </a:r>
            <a:endParaRPr lang="en-US" sz="1600" dirty="0"/>
          </a:p>
        </p:txBody>
      </p:sp>
      <p:pic>
        <p:nvPicPr>
          <p:cNvPr id="4" name="Image 0" descr="preencoded.png"/>
          <p:cNvPicPr>
            <a:picLocks noChangeAspect="1"/>
          </p:cNvPicPr>
          <p:nvPr/>
        </p:nvPicPr>
        <p:blipFill>
          <a:blip r:embed="rId3"/>
          <a:stretch>
            <a:fillRect/>
          </a:stretch>
        </p:blipFill>
        <p:spPr>
          <a:xfrm>
            <a:off x="1863116" y="1943242"/>
            <a:ext cx="10904168" cy="6126480"/>
          </a:xfrm>
          <a:prstGeom prst="roundRect">
            <a:avLst>
              <a:gd name="adj" fmla="val 684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310CF0-4799-C9B4-2446-9992B6EC8FCA}"/>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08290" y="478988"/>
            <a:ext cx="4345305" cy="543163"/>
          </a:xfrm>
          <a:prstGeom prst="rect">
            <a:avLst/>
          </a:prstGeom>
          <a:noFill/>
          <a:ln/>
        </p:spPr>
        <p:txBody>
          <a:bodyPr wrap="none" lIns="0" tIns="0" rIns="0" bIns="0" rtlCol="0" anchor="t"/>
          <a:lstStyle/>
          <a:p>
            <a:pPr marL="0" indent="0" algn="l">
              <a:lnSpc>
                <a:spcPts val="4250"/>
              </a:lnSpc>
              <a:buNone/>
            </a:pPr>
            <a:r>
              <a:rPr lang="en-US" sz="4000" dirty="0">
                <a:solidFill>
                  <a:srgbClr val="F5F6F8"/>
                </a:solidFill>
                <a:latin typeface="Corben" pitchFamily="34" charset="0"/>
                <a:ea typeface="Corben" pitchFamily="34" charset="-122"/>
                <a:cs typeface="Corben" pitchFamily="34" charset="-120"/>
              </a:rPr>
              <a:t>Brands Performance </a:t>
            </a:r>
            <a:endParaRPr lang="en-US" sz="4000" dirty="0"/>
          </a:p>
        </p:txBody>
      </p:sp>
      <p:sp>
        <p:nvSpPr>
          <p:cNvPr id="3" name="Text 1"/>
          <p:cNvSpPr/>
          <p:nvPr/>
        </p:nvSpPr>
        <p:spPr>
          <a:xfrm>
            <a:off x="608290" y="1177188"/>
            <a:ext cx="13413819" cy="556260"/>
          </a:xfrm>
          <a:prstGeom prst="rect">
            <a:avLst/>
          </a:prstGeom>
          <a:noFill/>
          <a:ln/>
        </p:spPr>
        <p:txBody>
          <a:bodyPr wrap="square" lIns="0" tIns="0" rIns="0" bIns="0" rtlCol="0" anchor="t"/>
          <a:lstStyle/>
          <a:p>
            <a:pPr marL="0" indent="0" algn="just">
              <a:lnSpc>
                <a:spcPts val="2150"/>
              </a:lnSpc>
              <a:buNone/>
            </a:pPr>
            <a:r>
              <a:rPr lang="en-US" sz="1600" dirty="0">
                <a:solidFill>
                  <a:srgbClr val="F5F6F8"/>
                </a:solidFill>
                <a:latin typeface="Nobile" pitchFamily="34" charset="0"/>
                <a:ea typeface="Nobile" pitchFamily="34" charset="-122"/>
                <a:cs typeface="Nobile" pitchFamily="34" charset="-120"/>
              </a:rPr>
              <a:t>Focuses on brand-level analysis through KPIs (selected category, top brand, and total products). Drill-through functionality connects to the products page, with bookmarks for filtering and navigation.</a:t>
            </a:r>
            <a:endParaRPr lang="en-US" sz="1600" dirty="0"/>
          </a:p>
        </p:txBody>
      </p:sp>
      <p:pic>
        <p:nvPicPr>
          <p:cNvPr id="6" name="Picture 5">
            <a:extLst>
              <a:ext uri="{FF2B5EF4-FFF2-40B4-BE49-F238E27FC236}">
                <a16:creationId xmlns:a16="http://schemas.microsoft.com/office/drawing/2014/main" id="{9226AF81-CA0B-5833-92B9-7D1D05F0D1EB}"/>
              </a:ext>
            </a:extLst>
          </p:cNvPr>
          <p:cNvPicPr>
            <a:picLocks noChangeAspect="1"/>
          </p:cNvPicPr>
          <p:nvPr/>
        </p:nvPicPr>
        <p:blipFill>
          <a:blip r:embed="rId3"/>
          <a:stretch>
            <a:fillRect/>
          </a:stretch>
        </p:blipFill>
        <p:spPr>
          <a:xfrm>
            <a:off x="1830616" y="1888485"/>
            <a:ext cx="10969165" cy="6126480"/>
          </a:xfrm>
          <a:prstGeom prst="roundRect">
            <a:avLst>
              <a:gd name="adj" fmla="val 787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1B3E00-0073-325A-BF2F-5AD03CC59EDD}"/>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10910" y="481727"/>
            <a:ext cx="4674394" cy="545425"/>
          </a:xfrm>
          <a:prstGeom prst="rect">
            <a:avLst/>
          </a:prstGeom>
          <a:noFill/>
          <a:ln/>
        </p:spPr>
        <p:txBody>
          <a:bodyPr wrap="none" lIns="0" tIns="0" rIns="0" bIns="0" rtlCol="0" anchor="t"/>
          <a:lstStyle/>
          <a:p>
            <a:pPr marL="0" indent="0" algn="l">
              <a:lnSpc>
                <a:spcPts val="4250"/>
              </a:lnSpc>
              <a:buNone/>
            </a:pPr>
            <a:r>
              <a:rPr lang="en-US" sz="4000" dirty="0">
                <a:solidFill>
                  <a:srgbClr val="F5F6F8"/>
                </a:solidFill>
                <a:latin typeface="Corben" pitchFamily="34" charset="0"/>
                <a:ea typeface="Corben" pitchFamily="34" charset="-122"/>
                <a:cs typeface="Corben" pitchFamily="34" charset="-120"/>
              </a:rPr>
              <a:t>Products Performance </a:t>
            </a:r>
            <a:endParaRPr lang="en-US" sz="4000" dirty="0"/>
          </a:p>
        </p:txBody>
      </p:sp>
      <p:sp>
        <p:nvSpPr>
          <p:cNvPr id="3" name="Text 1"/>
          <p:cNvSpPr/>
          <p:nvPr/>
        </p:nvSpPr>
        <p:spPr>
          <a:xfrm>
            <a:off x="610910" y="1195767"/>
            <a:ext cx="13408581" cy="558403"/>
          </a:xfrm>
          <a:prstGeom prst="rect">
            <a:avLst/>
          </a:prstGeom>
          <a:noFill/>
          <a:ln/>
        </p:spPr>
        <p:txBody>
          <a:bodyPr wrap="square" lIns="0" tIns="0" rIns="0" bIns="0" rtlCol="0" anchor="t"/>
          <a:lstStyle/>
          <a:p>
            <a:pPr marL="0" indent="0" algn="just">
              <a:lnSpc>
                <a:spcPts val="2150"/>
              </a:lnSpc>
              <a:buNone/>
            </a:pPr>
            <a:r>
              <a:rPr lang="en-US" sz="1600" dirty="0">
                <a:solidFill>
                  <a:srgbClr val="F5F6F8"/>
                </a:solidFill>
                <a:latin typeface="Nobile" pitchFamily="34" charset="0"/>
                <a:ea typeface="Nobile" pitchFamily="34" charset="-122"/>
                <a:cs typeface="Nobile" pitchFamily="34" charset="-120"/>
              </a:rPr>
              <a:t>Displays product-specific details through cards (selected brand, top product, and average product dimensions). Buttons and bookmarks allow navigation back to the brands page and access to filtering options.</a:t>
            </a:r>
            <a:endParaRPr lang="en-US" sz="1600" dirty="0"/>
          </a:p>
        </p:txBody>
      </p:sp>
      <p:pic>
        <p:nvPicPr>
          <p:cNvPr id="4" name="Image 0" descr="preencoded.png"/>
          <p:cNvPicPr>
            <a:picLocks noChangeAspect="1"/>
          </p:cNvPicPr>
          <p:nvPr/>
        </p:nvPicPr>
        <p:blipFill>
          <a:blip r:embed="rId3"/>
          <a:stretch>
            <a:fillRect/>
          </a:stretch>
        </p:blipFill>
        <p:spPr>
          <a:xfrm>
            <a:off x="1841236" y="1922785"/>
            <a:ext cx="10947927" cy="6126480"/>
          </a:xfrm>
          <a:prstGeom prst="roundRect">
            <a:avLst>
              <a:gd name="adj" fmla="val 822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47BB86-0F1B-690E-1F81-A3721C93A322}"/>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08290" y="478988"/>
            <a:ext cx="4387334" cy="543163"/>
          </a:xfrm>
          <a:prstGeom prst="rect">
            <a:avLst/>
          </a:prstGeom>
          <a:noFill/>
          <a:ln/>
        </p:spPr>
        <p:txBody>
          <a:bodyPr wrap="none" lIns="0" tIns="0" rIns="0" bIns="0" rtlCol="0" anchor="t"/>
          <a:lstStyle/>
          <a:p>
            <a:pPr marL="0" indent="0" algn="l">
              <a:lnSpc>
                <a:spcPts val="4250"/>
              </a:lnSpc>
              <a:buNone/>
            </a:pPr>
            <a:r>
              <a:rPr lang="en-US" sz="4000" dirty="0">
                <a:solidFill>
                  <a:srgbClr val="F5F6F8"/>
                </a:solidFill>
                <a:latin typeface="Corben" pitchFamily="34" charset="0"/>
                <a:ea typeface="Corben" pitchFamily="34" charset="-122"/>
                <a:cs typeface="Corben" pitchFamily="34" charset="-120"/>
              </a:rPr>
              <a:t>Customers Overview </a:t>
            </a:r>
            <a:endParaRPr lang="en-US" sz="4000" dirty="0"/>
          </a:p>
        </p:txBody>
      </p:sp>
      <p:sp>
        <p:nvSpPr>
          <p:cNvPr id="3" name="Text 1"/>
          <p:cNvSpPr/>
          <p:nvPr/>
        </p:nvSpPr>
        <p:spPr>
          <a:xfrm>
            <a:off x="608290" y="1091565"/>
            <a:ext cx="13413819" cy="556260"/>
          </a:xfrm>
          <a:prstGeom prst="rect">
            <a:avLst/>
          </a:prstGeom>
          <a:noFill/>
          <a:ln/>
        </p:spPr>
        <p:txBody>
          <a:bodyPr wrap="square" lIns="0" tIns="0" rIns="0" bIns="0" rtlCol="0" anchor="t"/>
          <a:lstStyle/>
          <a:p>
            <a:pPr marL="0" indent="0" algn="just">
              <a:lnSpc>
                <a:spcPts val="2150"/>
              </a:lnSpc>
              <a:buNone/>
            </a:pPr>
            <a:r>
              <a:rPr lang="en-US" sz="1600" dirty="0">
                <a:solidFill>
                  <a:srgbClr val="F5F6F8"/>
                </a:solidFill>
                <a:latin typeface="Nobile" pitchFamily="34" charset="0"/>
                <a:ea typeface="Nobile" pitchFamily="34" charset="-122"/>
                <a:cs typeface="Nobile" pitchFamily="34" charset="-120"/>
              </a:rPr>
              <a:t>Summarizes customer insights through KPIs (total customers, new customers %, repeat customers %). Visuals include customer segmentation, gender distribution, new customer trends, and orders by gender.</a:t>
            </a:r>
            <a:endParaRPr lang="en-US" sz="1600" dirty="0"/>
          </a:p>
        </p:txBody>
      </p:sp>
      <p:pic>
        <p:nvPicPr>
          <p:cNvPr id="4" name="Image 0" descr="preencoded.png"/>
          <p:cNvPicPr>
            <a:picLocks noChangeAspect="1"/>
          </p:cNvPicPr>
          <p:nvPr/>
        </p:nvPicPr>
        <p:blipFill>
          <a:blip r:embed="rId3"/>
          <a:stretch>
            <a:fillRect/>
          </a:stretch>
        </p:blipFill>
        <p:spPr>
          <a:xfrm>
            <a:off x="1876537" y="1916919"/>
            <a:ext cx="10877323" cy="6126480"/>
          </a:xfrm>
          <a:prstGeom prst="roundRect">
            <a:avLst>
              <a:gd name="adj" fmla="val 833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24D5FE-0E56-1D95-B68C-6860AB8971B5}"/>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09719" y="478988"/>
            <a:ext cx="5054441" cy="544354"/>
          </a:xfrm>
          <a:prstGeom prst="rect">
            <a:avLst/>
          </a:prstGeom>
          <a:noFill/>
          <a:ln/>
        </p:spPr>
        <p:txBody>
          <a:bodyPr wrap="none" lIns="0" tIns="0" rIns="0" bIns="0" rtlCol="0" anchor="t"/>
          <a:lstStyle/>
          <a:p>
            <a:pPr marL="0" indent="0" algn="l">
              <a:lnSpc>
                <a:spcPts val="4250"/>
              </a:lnSpc>
              <a:buNone/>
            </a:pPr>
            <a:r>
              <a:rPr lang="en-US" sz="4000" dirty="0">
                <a:solidFill>
                  <a:srgbClr val="F5F6F8"/>
                </a:solidFill>
                <a:latin typeface="Corben" pitchFamily="34" charset="0"/>
                <a:ea typeface="Corben" pitchFamily="34" charset="-122"/>
                <a:cs typeface="Corben" pitchFamily="34" charset="-120"/>
              </a:rPr>
              <a:t>Customers Performance </a:t>
            </a:r>
            <a:endParaRPr lang="en-US" sz="4000" dirty="0"/>
          </a:p>
        </p:txBody>
      </p:sp>
      <p:sp>
        <p:nvSpPr>
          <p:cNvPr id="3" name="Text 1"/>
          <p:cNvSpPr/>
          <p:nvPr/>
        </p:nvSpPr>
        <p:spPr>
          <a:xfrm>
            <a:off x="609660" y="1093112"/>
            <a:ext cx="13410962" cy="557213"/>
          </a:xfrm>
          <a:prstGeom prst="rect">
            <a:avLst/>
          </a:prstGeom>
          <a:noFill/>
          <a:ln/>
        </p:spPr>
        <p:txBody>
          <a:bodyPr wrap="square" lIns="0" tIns="0" rIns="0" bIns="0" rtlCol="0" anchor="t"/>
          <a:lstStyle/>
          <a:p>
            <a:pPr marL="0" indent="0" algn="just">
              <a:lnSpc>
                <a:spcPts val="2150"/>
              </a:lnSpc>
              <a:buNone/>
            </a:pPr>
            <a:r>
              <a:rPr lang="en-US" sz="1600" dirty="0">
                <a:solidFill>
                  <a:srgbClr val="F5F6F8"/>
                </a:solidFill>
                <a:latin typeface="Nobile" pitchFamily="34" charset="0"/>
                <a:ea typeface="Nobile" pitchFamily="34" charset="-122"/>
                <a:cs typeface="Nobile" pitchFamily="34" charset="-120"/>
              </a:rPr>
              <a:t>Measures engagement levels with cards for engaging and dormant customers, gender percentages, average age, and orders per customer. Charts include revenue by gender, revenue by top states, customer segments, repeat trends, and orders by age group.</a:t>
            </a:r>
            <a:endParaRPr lang="en-US" sz="1600" dirty="0"/>
          </a:p>
        </p:txBody>
      </p:sp>
      <p:pic>
        <p:nvPicPr>
          <p:cNvPr id="4" name="Image 0" descr="preencoded.png"/>
          <p:cNvPicPr>
            <a:picLocks noChangeAspect="1"/>
          </p:cNvPicPr>
          <p:nvPr/>
        </p:nvPicPr>
        <p:blipFill>
          <a:blip r:embed="rId3"/>
          <a:stretch>
            <a:fillRect/>
          </a:stretch>
        </p:blipFill>
        <p:spPr>
          <a:xfrm>
            <a:off x="1863039" y="1768221"/>
            <a:ext cx="10904204" cy="6126480"/>
          </a:xfrm>
          <a:prstGeom prst="roundRect">
            <a:avLst>
              <a:gd name="adj" fmla="val 83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4710" y="421124"/>
            <a:ext cx="3819882" cy="477441"/>
          </a:xfrm>
          <a:prstGeom prst="rect">
            <a:avLst/>
          </a:prstGeom>
          <a:noFill/>
          <a:ln/>
        </p:spPr>
        <p:txBody>
          <a:bodyPr wrap="none" lIns="0" tIns="0" rIns="0" bIns="0" rtlCol="0" anchor="t"/>
          <a:lstStyle/>
          <a:p>
            <a:pPr marL="0" indent="0" algn="l">
              <a:lnSpc>
                <a:spcPts val="3750"/>
              </a:lnSpc>
              <a:buNone/>
            </a:pPr>
            <a:r>
              <a:rPr lang="en-US" sz="4000" dirty="0">
                <a:solidFill>
                  <a:srgbClr val="F5F6F8"/>
                </a:solidFill>
                <a:latin typeface="Corben" pitchFamily="34" charset="0"/>
                <a:ea typeface="Corben" pitchFamily="34" charset="-122"/>
                <a:cs typeface="Corben" pitchFamily="34" charset="-120"/>
              </a:rPr>
              <a:t>Project Roadmap</a:t>
            </a:r>
            <a:endParaRPr lang="en-US" sz="4000" dirty="0"/>
          </a:p>
        </p:txBody>
      </p:sp>
      <p:sp>
        <p:nvSpPr>
          <p:cNvPr id="3" name="Text 1"/>
          <p:cNvSpPr/>
          <p:nvPr/>
        </p:nvSpPr>
        <p:spPr>
          <a:xfrm>
            <a:off x="534710" y="1127760"/>
            <a:ext cx="13560981" cy="244316"/>
          </a:xfrm>
          <a:prstGeom prst="rect">
            <a:avLst/>
          </a:prstGeom>
          <a:noFill/>
          <a:ln/>
        </p:spPr>
        <p:txBody>
          <a:bodyPr wrap="none" lIns="0" tIns="0" rIns="0" bIns="0" rtlCol="0" anchor="t"/>
          <a:lstStyle/>
          <a:p>
            <a:pPr marL="0" indent="0" algn="l">
              <a:lnSpc>
                <a:spcPts val="1900"/>
              </a:lnSpc>
              <a:buNone/>
            </a:pPr>
            <a:r>
              <a:rPr lang="en-US" sz="2000" dirty="0">
                <a:solidFill>
                  <a:srgbClr val="F5F6F8"/>
                </a:solidFill>
                <a:latin typeface="Nobile" pitchFamily="34" charset="0"/>
                <a:ea typeface="Nobile" pitchFamily="34" charset="-122"/>
                <a:cs typeface="Nobile" pitchFamily="34" charset="-120"/>
              </a:rPr>
              <a:t>Strategic</a:t>
            </a:r>
            <a:r>
              <a:rPr lang="en-US" sz="1600" dirty="0">
                <a:solidFill>
                  <a:srgbClr val="F5F6F8"/>
                </a:solidFill>
                <a:latin typeface="Nobile" pitchFamily="34" charset="0"/>
                <a:ea typeface="Nobile" pitchFamily="34" charset="-122"/>
                <a:cs typeface="Nobile" pitchFamily="34" charset="-120"/>
              </a:rPr>
              <a:t> phases from data modeling through AI-driven analytics delivery.</a:t>
            </a:r>
            <a:endParaRPr lang="en-US" sz="1600" dirty="0"/>
          </a:p>
        </p:txBody>
      </p:sp>
      <p:pic>
        <p:nvPicPr>
          <p:cNvPr id="4" name="Image 0" descr="preencoded.png"/>
          <p:cNvPicPr>
            <a:picLocks noChangeAspect="1"/>
          </p:cNvPicPr>
          <p:nvPr/>
        </p:nvPicPr>
        <p:blipFill>
          <a:blip r:embed="rId3"/>
          <a:stretch>
            <a:fillRect/>
          </a:stretch>
        </p:blipFill>
        <p:spPr>
          <a:xfrm>
            <a:off x="534710" y="1543883"/>
            <a:ext cx="458391" cy="1143000"/>
          </a:xfrm>
          <a:prstGeom prst="rect">
            <a:avLst/>
          </a:prstGeom>
        </p:spPr>
      </p:pic>
      <p:sp>
        <p:nvSpPr>
          <p:cNvPr id="5" name="Text 2"/>
          <p:cNvSpPr/>
          <p:nvPr/>
        </p:nvSpPr>
        <p:spPr>
          <a:xfrm>
            <a:off x="1145858" y="1696641"/>
            <a:ext cx="1909882" cy="238720"/>
          </a:xfrm>
          <a:prstGeom prst="rect">
            <a:avLst/>
          </a:prstGeom>
          <a:noFill/>
          <a:ln/>
        </p:spPr>
        <p:txBody>
          <a:bodyPr wrap="none" lIns="0" tIns="0" rIns="0" bIns="0" rtlCol="0" anchor="t"/>
          <a:lstStyle/>
          <a:p>
            <a:pPr marL="0" indent="0" algn="l">
              <a:lnSpc>
                <a:spcPts val="1850"/>
              </a:lnSpc>
              <a:buNone/>
            </a:pPr>
            <a:r>
              <a:rPr lang="en-US" dirty="0">
                <a:solidFill>
                  <a:srgbClr val="F5F6F8"/>
                </a:solidFill>
                <a:latin typeface="Corben" pitchFamily="34" charset="0"/>
                <a:ea typeface="Corben" pitchFamily="34" charset="-122"/>
                <a:cs typeface="Corben" pitchFamily="34" charset="-120"/>
              </a:rPr>
              <a:t>Database Design </a:t>
            </a:r>
            <a:endParaRPr lang="en-US" dirty="0"/>
          </a:p>
        </p:txBody>
      </p:sp>
      <p:sp>
        <p:nvSpPr>
          <p:cNvPr id="6" name="Text 3"/>
          <p:cNvSpPr/>
          <p:nvPr/>
        </p:nvSpPr>
        <p:spPr>
          <a:xfrm>
            <a:off x="1145858" y="2027039"/>
            <a:ext cx="12949833" cy="244316"/>
          </a:xfrm>
          <a:prstGeom prst="rect">
            <a:avLst/>
          </a:prstGeom>
          <a:noFill/>
          <a:ln/>
        </p:spPr>
        <p:txBody>
          <a:bodyPr wrap="none" lIns="0" tIns="0" rIns="0" bIns="0" rtlCol="0" anchor="t"/>
          <a:lstStyle/>
          <a:p>
            <a:pPr marL="0" indent="0" algn="l">
              <a:lnSpc>
                <a:spcPts val="1900"/>
              </a:lnSpc>
              <a:buNone/>
            </a:pPr>
            <a:r>
              <a:rPr lang="en-US" sz="1400" dirty="0">
                <a:solidFill>
                  <a:srgbClr val="F5F6F8"/>
                </a:solidFill>
                <a:latin typeface="Nobile" pitchFamily="34" charset="0"/>
                <a:ea typeface="Nobile" pitchFamily="34" charset="-122"/>
                <a:cs typeface="Nobile" pitchFamily="34" charset="-120"/>
              </a:rPr>
              <a:t>Designed ERD diagram and mapped data structure.</a:t>
            </a:r>
            <a:endParaRPr lang="en-US" sz="1400" dirty="0"/>
          </a:p>
        </p:txBody>
      </p:sp>
      <p:pic>
        <p:nvPicPr>
          <p:cNvPr id="7" name="Image 1" descr="preencoded.png"/>
          <p:cNvPicPr>
            <a:picLocks noChangeAspect="1"/>
          </p:cNvPicPr>
          <p:nvPr/>
        </p:nvPicPr>
        <p:blipFill>
          <a:blip r:embed="rId3"/>
          <a:stretch>
            <a:fillRect/>
          </a:stretch>
        </p:blipFill>
        <p:spPr>
          <a:xfrm>
            <a:off x="763905" y="2613422"/>
            <a:ext cx="458391" cy="1143000"/>
          </a:xfrm>
          <a:prstGeom prst="rect">
            <a:avLst/>
          </a:prstGeom>
        </p:spPr>
      </p:pic>
      <p:sp>
        <p:nvSpPr>
          <p:cNvPr id="8" name="Text 4"/>
          <p:cNvSpPr/>
          <p:nvPr/>
        </p:nvSpPr>
        <p:spPr>
          <a:xfrm>
            <a:off x="1375053" y="2766179"/>
            <a:ext cx="1913573" cy="238720"/>
          </a:xfrm>
          <a:prstGeom prst="rect">
            <a:avLst/>
          </a:prstGeom>
          <a:noFill/>
          <a:ln/>
        </p:spPr>
        <p:txBody>
          <a:bodyPr wrap="none" lIns="0" tIns="0" rIns="0" bIns="0" rtlCol="0" anchor="t"/>
          <a:lstStyle/>
          <a:p>
            <a:pPr marL="0" indent="0" algn="l">
              <a:lnSpc>
                <a:spcPts val="1850"/>
              </a:lnSpc>
              <a:buNone/>
            </a:pPr>
            <a:r>
              <a:rPr lang="en-US" dirty="0">
                <a:solidFill>
                  <a:srgbClr val="F5F6F8"/>
                </a:solidFill>
                <a:latin typeface="Corben" pitchFamily="34" charset="0"/>
                <a:ea typeface="Corben" pitchFamily="34" charset="-122"/>
                <a:cs typeface="Corben" pitchFamily="34" charset="-120"/>
              </a:rPr>
              <a:t>Data Implementation</a:t>
            </a:r>
            <a:endParaRPr lang="en-US" dirty="0"/>
          </a:p>
        </p:txBody>
      </p:sp>
      <p:sp>
        <p:nvSpPr>
          <p:cNvPr id="9" name="Text 5"/>
          <p:cNvSpPr/>
          <p:nvPr/>
        </p:nvSpPr>
        <p:spPr>
          <a:xfrm>
            <a:off x="1375053" y="3096578"/>
            <a:ext cx="12720637" cy="244316"/>
          </a:xfrm>
          <a:prstGeom prst="rect">
            <a:avLst/>
          </a:prstGeom>
          <a:noFill/>
          <a:ln/>
        </p:spPr>
        <p:txBody>
          <a:bodyPr wrap="none" lIns="0" tIns="0" rIns="0" bIns="0" rtlCol="0" anchor="t"/>
          <a:lstStyle/>
          <a:p>
            <a:pPr marL="0" indent="0" algn="l">
              <a:lnSpc>
                <a:spcPts val="1900"/>
              </a:lnSpc>
              <a:buNone/>
            </a:pPr>
            <a:r>
              <a:rPr lang="en-US" sz="1400" dirty="0">
                <a:solidFill>
                  <a:srgbClr val="F5F6F8"/>
                </a:solidFill>
                <a:latin typeface="Nobile" pitchFamily="34" charset="0"/>
                <a:ea typeface="Nobile" pitchFamily="34" charset="-122"/>
                <a:cs typeface="Nobile" pitchFamily="34" charset="-120"/>
              </a:rPr>
              <a:t>Implemented SQL database, and created stored procedures.</a:t>
            </a:r>
            <a:endParaRPr lang="en-US" sz="1400" dirty="0"/>
          </a:p>
        </p:txBody>
      </p:sp>
      <p:pic>
        <p:nvPicPr>
          <p:cNvPr id="10" name="Image 2" descr="preencoded.png"/>
          <p:cNvPicPr>
            <a:picLocks noChangeAspect="1"/>
          </p:cNvPicPr>
          <p:nvPr/>
        </p:nvPicPr>
        <p:blipFill>
          <a:blip r:embed="rId3"/>
          <a:stretch>
            <a:fillRect/>
          </a:stretch>
        </p:blipFill>
        <p:spPr>
          <a:xfrm>
            <a:off x="993100" y="3682960"/>
            <a:ext cx="458391" cy="1143000"/>
          </a:xfrm>
          <a:prstGeom prst="rect">
            <a:avLst/>
          </a:prstGeom>
        </p:spPr>
      </p:pic>
      <p:sp>
        <p:nvSpPr>
          <p:cNvPr id="11" name="Text 6"/>
          <p:cNvSpPr/>
          <p:nvPr/>
        </p:nvSpPr>
        <p:spPr>
          <a:xfrm>
            <a:off x="1604248" y="3835718"/>
            <a:ext cx="1909882" cy="238720"/>
          </a:xfrm>
          <a:prstGeom prst="rect">
            <a:avLst/>
          </a:prstGeom>
          <a:noFill/>
          <a:ln/>
        </p:spPr>
        <p:txBody>
          <a:bodyPr wrap="none" lIns="0" tIns="0" rIns="0" bIns="0" rtlCol="0" anchor="t"/>
          <a:lstStyle/>
          <a:p>
            <a:pPr marL="0" indent="0" algn="l">
              <a:lnSpc>
                <a:spcPts val="1850"/>
              </a:lnSpc>
              <a:buNone/>
            </a:pPr>
            <a:r>
              <a:rPr lang="en-US" dirty="0">
                <a:solidFill>
                  <a:srgbClr val="F5F6F8"/>
                </a:solidFill>
                <a:latin typeface="Corben" pitchFamily="34" charset="0"/>
                <a:ea typeface="Corben" pitchFamily="34" charset="-122"/>
                <a:cs typeface="Corben" pitchFamily="34" charset="-120"/>
              </a:rPr>
              <a:t>ETL Development</a:t>
            </a:r>
            <a:endParaRPr lang="en-US" dirty="0"/>
          </a:p>
        </p:txBody>
      </p:sp>
      <p:sp>
        <p:nvSpPr>
          <p:cNvPr id="12" name="Text 7"/>
          <p:cNvSpPr/>
          <p:nvPr/>
        </p:nvSpPr>
        <p:spPr>
          <a:xfrm>
            <a:off x="1604248" y="4166116"/>
            <a:ext cx="12491442" cy="244316"/>
          </a:xfrm>
          <a:prstGeom prst="rect">
            <a:avLst/>
          </a:prstGeom>
          <a:noFill/>
          <a:ln/>
        </p:spPr>
        <p:txBody>
          <a:bodyPr wrap="none" lIns="0" tIns="0" rIns="0" bIns="0" rtlCol="0" anchor="t"/>
          <a:lstStyle/>
          <a:p>
            <a:pPr marL="0" indent="0" algn="l">
              <a:lnSpc>
                <a:spcPts val="1900"/>
              </a:lnSpc>
              <a:buNone/>
            </a:pPr>
            <a:r>
              <a:rPr lang="en-US" sz="1400" dirty="0">
                <a:solidFill>
                  <a:srgbClr val="F5F6F8"/>
                </a:solidFill>
                <a:latin typeface="Nobile" pitchFamily="34" charset="0"/>
                <a:ea typeface="Nobile" pitchFamily="34" charset="-122"/>
                <a:cs typeface="Nobile" pitchFamily="34" charset="-120"/>
              </a:rPr>
              <a:t>Build SSIS pipelines for data integration; generate derived datasets and implement incremental load strategies.</a:t>
            </a:r>
            <a:endParaRPr lang="en-US" sz="1400" dirty="0"/>
          </a:p>
        </p:txBody>
      </p:sp>
      <p:pic>
        <p:nvPicPr>
          <p:cNvPr id="13" name="Image 3" descr="preencoded.png"/>
          <p:cNvPicPr>
            <a:picLocks noChangeAspect="1"/>
          </p:cNvPicPr>
          <p:nvPr/>
        </p:nvPicPr>
        <p:blipFill>
          <a:blip r:embed="rId3"/>
          <a:stretch>
            <a:fillRect/>
          </a:stretch>
        </p:blipFill>
        <p:spPr>
          <a:xfrm>
            <a:off x="1222296" y="4752499"/>
            <a:ext cx="458391" cy="1143000"/>
          </a:xfrm>
          <a:prstGeom prst="rect">
            <a:avLst/>
          </a:prstGeom>
        </p:spPr>
      </p:pic>
      <p:sp>
        <p:nvSpPr>
          <p:cNvPr id="14" name="Text 8"/>
          <p:cNvSpPr/>
          <p:nvPr/>
        </p:nvSpPr>
        <p:spPr>
          <a:xfrm>
            <a:off x="1833443" y="4905256"/>
            <a:ext cx="1909882" cy="238720"/>
          </a:xfrm>
          <a:prstGeom prst="rect">
            <a:avLst/>
          </a:prstGeom>
          <a:noFill/>
          <a:ln/>
        </p:spPr>
        <p:txBody>
          <a:bodyPr wrap="none" lIns="0" tIns="0" rIns="0" bIns="0" rtlCol="0" anchor="t"/>
          <a:lstStyle/>
          <a:p>
            <a:pPr marL="0" indent="0" algn="l">
              <a:lnSpc>
                <a:spcPts val="1850"/>
              </a:lnSpc>
              <a:buNone/>
            </a:pPr>
            <a:r>
              <a:rPr lang="en-US" dirty="0">
                <a:solidFill>
                  <a:srgbClr val="F5F6F8"/>
                </a:solidFill>
                <a:latin typeface="Corben" pitchFamily="34" charset="0"/>
                <a:ea typeface="Corben" pitchFamily="34" charset="-122"/>
                <a:cs typeface="Corben" pitchFamily="34" charset="-120"/>
              </a:rPr>
              <a:t>Analytics Layer</a:t>
            </a:r>
            <a:endParaRPr lang="en-US" dirty="0"/>
          </a:p>
        </p:txBody>
      </p:sp>
      <p:sp>
        <p:nvSpPr>
          <p:cNvPr id="15" name="Text 9"/>
          <p:cNvSpPr/>
          <p:nvPr/>
        </p:nvSpPr>
        <p:spPr>
          <a:xfrm>
            <a:off x="1833443" y="5235654"/>
            <a:ext cx="12262247" cy="244316"/>
          </a:xfrm>
          <a:prstGeom prst="rect">
            <a:avLst/>
          </a:prstGeom>
          <a:noFill/>
          <a:ln/>
        </p:spPr>
        <p:txBody>
          <a:bodyPr wrap="none" lIns="0" tIns="0" rIns="0" bIns="0" rtlCol="0" anchor="t"/>
          <a:lstStyle/>
          <a:p>
            <a:pPr marL="0" indent="0" algn="l">
              <a:lnSpc>
                <a:spcPts val="1900"/>
              </a:lnSpc>
              <a:buNone/>
            </a:pPr>
            <a:r>
              <a:rPr lang="en-US" sz="1400" dirty="0">
                <a:solidFill>
                  <a:srgbClr val="F5F6F8"/>
                </a:solidFill>
                <a:latin typeface="Nobile" pitchFamily="34" charset="0"/>
                <a:ea typeface="Nobile" pitchFamily="34" charset="-122"/>
                <a:cs typeface="Nobile" pitchFamily="34" charset="-120"/>
              </a:rPr>
              <a:t>Construct SSAS cubes.</a:t>
            </a:r>
            <a:endParaRPr lang="en-US" sz="1400" dirty="0"/>
          </a:p>
        </p:txBody>
      </p:sp>
      <p:pic>
        <p:nvPicPr>
          <p:cNvPr id="16" name="Image 4" descr="preencoded.png"/>
          <p:cNvPicPr>
            <a:picLocks noChangeAspect="1"/>
          </p:cNvPicPr>
          <p:nvPr/>
        </p:nvPicPr>
        <p:blipFill>
          <a:blip r:embed="rId3"/>
          <a:stretch>
            <a:fillRect/>
          </a:stretch>
        </p:blipFill>
        <p:spPr>
          <a:xfrm>
            <a:off x="1582640" y="5822037"/>
            <a:ext cx="458391" cy="1143000"/>
          </a:xfrm>
          <a:prstGeom prst="rect">
            <a:avLst/>
          </a:prstGeom>
        </p:spPr>
      </p:pic>
      <p:sp>
        <p:nvSpPr>
          <p:cNvPr id="17" name="Text 10"/>
          <p:cNvSpPr/>
          <p:nvPr/>
        </p:nvSpPr>
        <p:spPr>
          <a:xfrm>
            <a:off x="2193788" y="5974794"/>
            <a:ext cx="1909882" cy="238720"/>
          </a:xfrm>
          <a:prstGeom prst="rect">
            <a:avLst/>
          </a:prstGeom>
          <a:noFill/>
          <a:ln/>
        </p:spPr>
        <p:txBody>
          <a:bodyPr wrap="none" lIns="0" tIns="0" rIns="0" bIns="0" rtlCol="0" anchor="t"/>
          <a:lstStyle/>
          <a:p>
            <a:pPr marL="0" indent="0" algn="l">
              <a:lnSpc>
                <a:spcPts val="1850"/>
              </a:lnSpc>
              <a:buNone/>
            </a:pPr>
            <a:r>
              <a:rPr lang="en-US" dirty="0">
                <a:solidFill>
                  <a:srgbClr val="F5F6F8"/>
                </a:solidFill>
                <a:latin typeface="Corben" pitchFamily="34" charset="0"/>
                <a:ea typeface="Corben" pitchFamily="34" charset="-122"/>
                <a:cs typeface="Corben" pitchFamily="34" charset="-120"/>
              </a:rPr>
              <a:t>Reporting  Layer </a:t>
            </a:r>
            <a:endParaRPr lang="en-US" dirty="0"/>
          </a:p>
        </p:txBody>
      </p:sp>
      <p:sp>
        <p:nvSpPr>
          <p:cNvPr id="18" name="Text 11"/>
          <p:cNvSpPr/>
          <p:nvPr/>
        </p:nvSpPr>
        <p:spPr>
          <a:xfrm>
            <a:off x="2193788" y="6305193"/>
            <a:ext cx="12491442" cy="244316"/>
          </a:xfrm>
          <a:prstGeom prst="rect">
            <a:avLst/>
          </a:prstGeom>
          <a:noFill/>
          <a:ln/>
        </p:spPr>
        <p:txBody>
          <a:bodyPr wrap="none" lIns="0" tIns="0" rIns="0" bIns="0" rtlCol="0" anchor="t"/>
          <a:lstStyle/>
          <a:p>
            <a:pPr marL="0" indent="0" algn="l">
              <a:lnSpc>
                <a:spcPts val="1900"/>
              </a:lnSpc>
              <a:buNone/>
            </a:pPr>
            <a:r>
              <a:rPr lang="en-US" sz="1400" dirty="0">
                <a:solidFill>
                  <a:srgbClr val="F5F6F8"/>
                </a:solidFill>
                <a:latin typeface="Nobile" pitchFamily="34" charset="0"/>
                <a:ea typeface="Nobile" pitchFamily="34" charset="-122"/>
                <a:cs typeface="Nobile" pitchFamily="34" charset="-120"/>
              </a:rPr>
              <a:t>create SSRS reports and Power BI dashboards.</a:t>
            </a:r>
            <a:endParaRPr lang="en-US" sz="1400" dirty="0"/>
          </a:p>
        </p:txBody>
      </p:sp>
      <p:pic>
        <p:nvPicPr>
          <p:cNvPr id="19" name="Image 5" descr="preencoded.png"/>
          <p:cNvPicPr>
            <a:picLocks noChangeAspect="1"/>
          </p:cNvPicPr>
          <p:nvPr/>
        </p:nvPicPr>
        <p:blipFill>
          <a:blip r:embed="rId3"/>
          <a:stretch>
            <a:fillRect/>
          </a:stretch>
        </p:blipFill>
        <p:spPr>
          <a:xfrm>
            <a:off x="1967064" y="6891576"/>
            <a:ext cx="458391" cy="1143000"/>
          </a:xfrm>
          <a:prstGeom prst="rect">
            <a:avLst/>
          </a:prstGeom>
        </p:spPr>
      </p:pic>
      <p:sp>
        <p:nvSpPr>
          <p:cNvPr id="20" name="Text 12"/>
          <p:cNvSpPr/>
          <p:nvPr/>
        </p:nvSpPr>
        <p:spPr>
          <a:xfrm>
            <a:off x="2578212" y="7044333"/>
            <a:ext cx="1909882" cy="238720"/>
          </a:xfrm>
          <a:prstGeom prst="rect">
            <a:avLst/>
          </a:prstGeom>
          <a:noFill/>
          <a:ln/>
        </p:spPr>
        <p:txBody>
          <a:bodyPr wrap="none" lIns="0" tIns="0" rIns="0" bIns="0" rtlCol="0" anchor="t"/>
          <a:lstStyle/>
          <a:p>
            <a:pPr marL="0" indent="0" algn="l">
              <a:lnSpc>
                <a:spcPts val="1850"/>
              </a:lnSpc>
              <a:buNone/>
            </a:pPr>
            <a:r>
              <a:rPr lang="en-US" dirty="0">
                <a:solidFill>
                  <a:srgbClr val="F5F6F8"/>
                </a:solidFill>
                <a:latin typeface="Corben" pitchFamily="34" charset="0"/>
                <a:ea typeface="Corben" pitchFamily="34" charset="-122"/>
                <a:cs typeface="Corben" pitchFamily="34" charset="-120"/>
              </a:rPr>
              <a:t>Advanced Analytics</a:t>
            </a:r>
            <a:endParaRPr lang="en-US" dirty="0"/>
          </a:p>
        </p:txBody>
      </p:sp>
      <p:sp>
        <p:nvSpPr>
          <p:cNvPr id="21" name="Text 13"/>
          <p:cNvSpPr/>
          <p:nvPr/>
        </p:nvSpPr>
        <p:spPr>
          <a:xfrm>
            <a:off x="2578212" y="7374731"/>
            <a:ext cx="12720637" cy="244316"/>
          </a:xfrm>
          <a:prstGeom prst="rect">
            <a:avLst/>
          </a:prstGeom>
          <a:noFill/>
          <a:ln/>
        </p:spPr>
        <p:txBody>
          <a:bodyPr wrap="none" lIns="0" tIns="0" rIns="0" bIns="0" rtlCol="0" anchor="t"/>
          <a:lstStyle/>
          <a:p>
            <a:pPr marL="0" indent="0" algn="l">
              <a:lnSpc>
                <a:spcPts val="1900"/>
              </a:lnSpc>
              <a:buNone/>
            </a:pPr>
            <a:r>
              <a:rPr lang="en-US" sz="1400" dirty="0">
                <a:solidFill>
                  <a:srgbClr val="F5F6F8"/>
                </a:solidFill>
                <a:latin typeface="Nobile" pitchFamily="34" charset="0"/>
                <a:ea typeface="Nobile" pitchFamily="34" charset="-122"/>
                <a:cs typeface="Nobile" pitchFamily="34" charset="-120"/>
              </a:rPr>
              <a:t>Deploy Python-based predictive models and machine learning algorithms for strategic insights.</a:t>
            </a:r>
            <a:endParaRPr lang="en-US" sz="1400" dirty="0"/>
          </a:p>
        </p:txBody>
      </p:sp>
      <p:sp>
        <p:nvSpPr>
          <p:cNvPr id="25" name="Rectangle 24">
            <a:extLst>
              <a:ext uri="{FF2B5EF4-FFF2-40B4-BE49-F238E27FC236}">
                <a16:creationId xmlns:a16="http://schemas.microsoft.com/office/drawing/2014/main" id="{619E3CC9-B2BC-DE49-0FB0-22D7D922905D}"/>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9E6A8C-9E65-CC48-06A3-5F9B11B53E7C}"/>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10791" y="479822"/>
            <a:ext cx="6114931" cy="545306"/>
          </a:xfrm>
          <a:prstGeom prst="rect">
            <a:avLst/>
          </a:prstGeom>
          <a:noFill/>
          <a:ln/>
        </p:spPr>
        <p:txBody>
          <a:bodyPr wrap="none" lIns="0" tIns="0" rIns="0" bIns="0" rtlCol="0" anchor="t"/>
          <a:lstStyle/>
          <a:p>
            <a:pPr marL="0" indent="0" algn="l">
              <a:lnSpc>
                <a:spcPts val="4250"/>
              </a:lnSpc>
              <a:buNone/>
            </a:pPr>
            <a:r>
              <a:rPr lang="en-US" sz="4000" dirty="0">
                <a:solidFill>
                  <a:srgbClr val="F5F6F8"/>
                </a:solidFill>
                <a:latin typeface="Corben" pitchFamily="34" charset="0"/>
                <a:ea typeface="Corben" pitchFamily="34" charset="-122"/>
                <a:cs typeface="Corben" pitchFamily="34" charset="-120"/>
              </a:rPr>
              <a:t>Customers Payment Behavior</a:t>
            </a:r>
            <a:endParaRPr lang="en-US" sz="4000" dirty="0"/>
          </a:p>
        </p:txBody>
      </p:sp>
      <p:sp>
        <p:nvSpPr>
          <p:cNvPr id="3" name="Text 1"/>
          <p:cNvSpPr/>
          <p:nvPr/>
        </p:nvSpPr>
        <p:spPr>
          <a:xfrm>
            <a:off x="610791" y="1157529"/>
            <a:ext cx="13408819" cy="558403"/>
          </a:xfrm>
          <a:prstGeom prst="rect">
            <a:avLst/>
          </a:prstGeom>
          <a:noFill/>
          <a:ln/>
        </p:spPr>
        <p:txBody>
          <a:bodyPr wrap="square" lIns="0" tIns="0" rIns="0" bIns="0" rtlCol="0" anchor="t"/>
          <a:lstStyle/>
          <a:p>
            <a:pPr marL="0" indent="0" algn="just">
              <a:lnSpc>
                <a:spcPts val="2150"/>
              </a:lnSpc>
              <a:buNone/>
            </a:pPr>
            <a:r>
              <a:rPr lang="en-US" sz="1600" dirty="0">
                <a:solidFill>
                  <a:srgbClr val="F5F6F8"/>
                </a:solidFill>
                <a:latin typeface="Nobile" pitchFamily="34" charset="0"/>
                <a:ea typeface="Nobile" pitchFamily="34" charset="-122"/>
                <a:cs typeface="Nobile" pitchFamily="34" charset="-120"/>
              </a:rPr>
              <a:t>Focuses on payment dynamics through KPIs (highest and lowest payment provider, total installments, average approval time, and average installment count). Visuals show revenue by payment type, top customers, provider-type decomposition, and revenue trends over time.</a:t>
            </a:r>
            <a:endParaRPr lang="en-US" sz="1600" dirty="0"/>
          </a:p>
        </p:txBody>
      </p:sp>
      <p:pic>
        <p:nvPicPr>
          <p:cNvPr id="4" name="Image 0" descr="preencoded.png"/>
          <p:cNvPicPr>
            <a:picLocks noChangeAspect="1"/>
          </p:cNvPicPr>
          <p:nvPr/>
        </p:nvPicPr>
        <p:blipFill>
          <a:blip r:embed="rId3"/>
          <a:stretch>
            <a:fillRect/>
          </a:stretch>
        </p:blipFill>
        <p:spPr>
          <a:xfrm>
            <a:off x="1847650" y="1848333"/>
            <a:ext cx="10935099" cy="6126480"/>
          </a:xfrm>
          <a:prstGeom prst="roundRect">
            <a:avLst>
              <a:gd name="adj" fmla="val 763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8FDDF8-9D7C-212C-6D99-F4DA4384C6B3}"/>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09362" y="479822"/>
            <a:ext cx="4352687" cy="544116"/>
          </a:xfrm>
          <a:prstGeom prst="rect">
            <a:avLst/>
          </a:prstGeom>
          <a:noFill/>
          <a:ln/>
        </p:spPr>
        <p:txBody>
          <a:bodyPr wrap="none" lIns="0" tIns="0" rIns="0" bIns="0" rtlCol="0" anchor="t"/>
          <a:lstStyle/>
          <a:p>
            <a:pPr marL="0" indent="0" algn="l">
              <a:lnSpc>
                <a:spcPts val="4250"/>
              </a:lnSpc>
              <a:buNone/>
            </a:pPr>
            <a:r>
              <a:rPr lang="en-US" sz="4000" dirty="0">
                <a:solidFill>
                  <a:srgbClr val="F5F6F8"/>
                </a:solidFill>
                <a:latin typeface="Corben" pitchFamily="34" charset="0"/>
                <a:ea typeface="Corben" pitchFamily="34" charset="-122"/>
                <a:cs typeface="Corben" pitchFamily="34" charset="-120"/>
              </a:rPr>
              <a:t>Sellers Overview</a:t>
            </a:r>
            <a:endParaRPr lang="en-US" sz="4000" dirty="0"/>
          </a:p>
        </p:txBody>
      </p:sp>
      <p:sp>
        <p:nvSpPr>
          <p:cNvPr id="3" name="Text 1"/>
          <p:cNvSpPr/>
          <p:nvPr/>
        </p:nvSpPr>
        <p:spPr>
          <a:xfrm>
            <a:off x="609362" y="1119413"/>
            <a:ext cx="13411676" cy="556974"/>
          </a:xfrm>
          <a:prstGeom prst="rect">
            <a:avLst/>
          </a:prstGeom>
          <a:noFill/>
          <a:ln/>
        </p:spPr>
        <p:txBody>
          <a:bodyPr wrap="square" lIns="0" tIns="0" rIns="0" bIns="0" rtlCol="0" anchor="t"/>
          <a:lstStyle/>
          <a:p>
            <a:pPr marL="0" indent="0" algn="just">
              <a:lnSpc>
                <a:spcPts val="2150"/>
              </a:lnSpc>
              <a:buNone/>
            </a:pPr>
            <a:r>
              <a:rPr lang="en-US" sz="1600" dirty="0">
                <a:solidFill>
                  <a:srgbClr val="F5F6F8"/>
                </a:solidFill>
                <a:latin typeface="Nobile" pitchFamily="34" charset="0"/>
                <a:ea typeface="Nobile" pitchFamily="34" charset="-122"/>
                <a:cs typeface="Nobile" pitchFamily="34" charset="-120"/>
              </a:rPr>
              <a:t>Presents seller performance through visuals for revenue and orders by seller, plus a matrix showing total orders, average monthly revenue, and revenue variation. Navigation allows access to the seller performance page.</a:t>
            </a:r>
            <a:endParaRPr lang="en-US" sz="1600" dirty="0"/>
          </a:p>
        </p:txBody>
      </p:sp>
      <p:pic>
        <p:nvPicPr>
          <p:cNvPr id="4" name="Image 0" descr="preencoded.png"/>
          <p:cNvPicPr>
            <a:picLocks noChangeAspect="1"/>
          </p:cNvPicPr>
          <p:nvPr/>
        </p:nvPicPr>
        <p:blipFill>
          <a:blip r:embed="rId3"/>
          <a:stretch>
            <a:fillRect/>
          </a:stretch>
        </p:blipFill>
        <p:spPr>
          <a:xfrm>
            <a:off x="1863007" y="1920371"/>
            <a:ext cx="10904386" cy="6126480"/>
          </a:xfrm>
          <a:prstGeom prst="roundRect">
            <a:avLst>
              <a:gd name="adj" fmla="val 832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5F2B99-213B-6DE6-396B-50F41C13CBFE}"/>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09362" y="478750"/>
            <a:ext cx="4352687" cy="544116"/>
          </a:xfrm>
          <a:prstGeom prst="rect">
            <a:avLst/>
          </a:prstGeom>
          <a:noFill/>
          <a:ln/>
        </p:spPr>
        <p:txBody>
          <a:bodyPr wrap="none" lIns="0" tIns="0" rIns="0" bIns="0" rtlCol="0" anchor="t"/>
          <a:lstStyle/>
          <a:p>
            <a:pPr marL="0" indent="0" algn="l">
              <a:lnSpc>
                <a:spcPts val="4250"/>
              </a:lnSpc>
              <a:buNone/>
            </a:pPr>
            <a:r>
              <a:rPr lang="en-US" sz="4000" dirty="0">
                <a:solidFill>
                  <a:srgbClr val="F5F6F8"/>
                </a:solidFill>
                <a:latin typeface="Corben" pitchFamily="34" charset="0"/>
                <a:ea typeface="Corben" pitchFamily="34" charset="-122"/>
                <a:cs typeface="Corben" pitchFamily="34" charset="-120"/>
              </a:rPr>
              <a:t>Sellers Performance</a:t>
            </a:r>
            <a:endParaRPr lang="en-US" sz="4000" dirty="0"/>
          </a:p>
        </p:txBody>
      </p:sp>
      <p:sp>
        <p:nvSpPr>
          <p:cNvPr id="3" name="Text 1"/>
          <p:cNvSpPr/>
          <p:nvPr/>
        </p:nvSpPr>
        <p:spPr>
          <a:xfrm>
            <a:off x="609362" y="1142401"/>
            <a:ext cx="13411676" cy="556974"/>
          </a:xfrm>
          <a:prstGeom prst="rect">
            <a:avLst/>
          </a:prstGeom>
          <a:noFill/>
          <a:ln/>
        </p:spPr>
        <p:txBody>
          <a:bodyPr wrap="square" lIns="0" tIns="0" rIns="0" bIns="0" rtlCol="0" anchor="t"/>
          <a:lstStyle/>
          <a:p>
            <a:pPr marL="0" indent="0" algn="just">
              <a:lnSpc>
                <a:spcPts val="2150"/>
              </a:lnSpc>
              <a:buNone/>
            </a:pPr>
            <a:r>
              <a:rPr lang="en-US" sz="1600" dirty="0">
                <a:solidFill>
                  <a:srgbClr val="F5F6F8"/>
                </a:solidFill>
                <a:latin typeface="Nobile" pitchFamily="34" charset="0"/>
                <a:ea typeface="Nobile" pitchFamily="34" charset="-122"/>
                <a:cs typeface="Nobile" pitchFamily="34" charset="-120"/>
              </a:rPr>
              <a:t>Highlights key seller metrics including top and lowest performers, total sellers, on-time shipments, and delivery delays. Charts visualize shipment punctuality, delay trends, and gender distribution among sellers.</a:t>
            </a:r>
            <a:endParaRPr lang="en-US" sz="1600" dirty="0"/>
          </a:p>
        </p:txBody>
      </p:sp>
      <p:pic>
        <p:nvPicPr>
          <p:cNvPr id="4" name="Image 0" descr="preencoded.png"/>
          <p:cNvPicPr>
            <a:picLocks noChangeAspect="1"/>
          </p:cNvPicPr>
          <p:nvPr/>
        </p:nvPicPr>
        <p:blipFill>
          <a:blip r:embed="rId3"/>
          <a:stretch>
            <a:fillRect/>
          </a:stretch>
        </p:blipFill>
        <p:spPr>
          <a:xfrm>
            <a:off x="1865314" y="1818910"/>
            <a:ext cx="10899772" cy="6126480"/>
          </a:xfrm>
          <a:prstGeom prst="roundRect">
            <a:avLst>
              <a:gd name="adj" fmla="val 790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394F456-62AF-E6A4-7E80-300F77791C67}"/>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08886" y="480179"/>
            <a:ext cx="5835610" cy="543758"/>
          </a:xfrm>
          <a:prstGeom prst="rect">
            <a:avLst/>
          </a:prstGeom>
          <a:noFill/>
          <a:ln/>
        </p:spPr>
        <p:txBody>
          <a:bodyPr wrap="none" lIns="0" tIns="0" rIns="0" bIns="0" rtlCol="0" anchor="t"/>
          <a:lstStyle/>
          <a:p>
            <a:pPr marL="0" indent="0" algn="l">
              <a:lnSpc>
                <a:spcPts val="4250"/>
              </a:lnSpc>
              <a:buNone/>
            </a:pPr>
            <a:r>
              <a:rPr lang="en-US" sz="4000" dirty="0">
                <a:solidFill>
                  <a:srgbClr val="F5F6F8"/>
                </a:solidFill>
                <a:latin typeface="Corben" pitchFamily="34" charset="0"/>
                <a:ea typeface="Corben" pitchFamily="34" charset="-122"/>
                <a:cs typeface="Corben" pitchFamily="34" charset="-120"/>
              </a:rPr>
              <a:t>Order Fulfillment &amp; Delivery</a:t>
            </a:r>
            <a:endParaRPr lang="en-US" sz="4000" dirty="0"/>
          </a:p>
        </p:txBody>
      </p:sp>
      <p:sp>
        <p:nvSpPr>
          <p:cNvPr id="3" name="Text 1"/>
          <p:cNvSpPr/>
          <p:nvPr/>
        </p:nvSpPr>
        <p:spPr>
          <a:xfrm>
            <a:off x="608886" y="1143236"/>
            <a:ext cx="13412629" cy="556498"/>
          </a:xfrm>
          <a:prstGeom prst="rect">
            <a:avLst/>
          </a:prstGeom>
          <a:noFill/>
          <a:ln/>
        </p:spPr>
        <p:txBody>
          <a:bodyPr wrap="square" lIns="0" tIns="0" rIns="0" bIns="0" rtlCol="0" anchor="t"/>
          <a:lstStyle/>
          <a:p>
            <a:pPr marL="0" indent="0" algn="just">
              <a:lnSpc>
                <a:spcPts val="2150"/>
              </a:lnSpc>
              <a:buNone/>
            </a:pPr>
            <a:r>
              <a:rPr lang="en-US" sz="1600" dirty="0">
                <a:solidFill>
                  <a:srgbClr val="F5F6F8"/>
                </a:solidFill>
                <a:latin typeface="Nobile" pitchFamily="34" charset="0"/>
                <a:ea typeface="Nobile" pitchFamily="34" charset="-122"/>
                <a:cs typeface="Nobile" pitchFamily="34" charset="-120"/>
              </a:rPr>
              <a:t>Analyzes delivery efficiency with KPIs (total shipments, on-time delivery, delayed delivery, average delivery time, canceled and unavailable orders). Visuals include shipment distribution, delivery status, and delay trends over time, supported by bookmarks for navigation, filtering, and resetting.</a:t>
            </a:r>
            <a:endParaRPr lang="en-US" sz="1600" dirty="0"/>
          </a:p>
        </p:txBody>
      </p:sp>
      <p:pic>
        <p:nvPicPr>
          <p:cNvPr id="4" name="Image 0" descr="preencoded.png"/>
          <p:cNvPicPr>
            <a:picLocks noChangeAspect="1"/>
          </p:cNvPicPr>
          <p:nvPr/>
        </p:nvPicPr>
        <p:blipFill>
          <a:blip r:embed="rId3"/>
          <a:stretch>
            <a:fillRect/>
          </a:stretch>
        </p:blipFill>
        <p:spPr>
          <a:xfrm>
            <a:off x="1867150" y="2015791"/>
            <a:ext cx="10896100" cy="6126480"/>
          </a:xfrm>
          <a:prstGeom prst="roundRect">
            <a:avLst>
              <a:gd name="adj" fmla="val 747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A4D9FD-EBEE-46C4-5D2A-D82495DE1EAD}"/>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65666" y="573524"/>
            <a:ext cx="4040862" cy="505063"/>
          </a:xfrm>
          <a:prstGeom prst="rect">
            <a:avLst/>
          </a:prstGeom>
          <a:noFill/>
          <a:ln/>
        </p:spPr>
        <p:txBody>
          <a:bodyPr wrap="none" lIns="0" tIns="0" rIns="0" bIns="0" rtlCol="0" anchor="t"/>
          <a:lstStyle/>
          <a:p>
            <a:pPr marL="0" indent="0" algn="l">
              <a:lnSpc>
                <a:spcPts val="3950"/>
              </a:lnSpc>
              <a:buNone/>
            </a:pPr>
            <a:r>
              <a:rPr lang="en-US" sz="4000" dirty="0">
                <a:solidFill>
                  <a:srgbClr val="F5F6F8"/>
                </a:solidFill>
                <a:latin typeface="Corben" pitchFamily="34" charset="0"/>
                <a:ea typeface="Corben" pitchFamily="34" charset="-122"/>
                <a:cs typeface="Corben" pitchFamily="34" charset="-120"/>
              </a:rPr>
              <a:t>Time Based Analysis</a:t>
            </a:r>
            <a:endParaRPr lang="en-US" sz="4000" dirty="0"/>
          </a:p>
        </p:txBody>
      </p:sp>
      <p:sp>
        <p:nvSpPr>
          <p:cNvPr id="3" name="Text 1"/>
          <p:cNvSpPr/>
          <p:nvPr/>
        </p:nvSpPr>
        <p:spPr>
          <a:xfrm>
            <a:off x="565666" y="1149178"/>
            <a:ext cx="13499068" cy="517208"/>
          </a:xfrm>
          <a:prstGeom prst="rect">
            <a:avLst/>
          </a:prstGeom>
          <a:noFill/>
          <a:ln/>
        </p:spPr>
        <p:txBody>
          <a:bodyPr wrap="square" lIns="0" tIns="0" rIns="0" bIns="0" rtlCol="0" anchor="t"/>
          <a:lstStyle/>
          <a:p>
            <a:pPr marL="0" indent="0" algn="just">
              <a:lnSpc>
                <a:spcPts val="2000"/>
              </a:lnSpc>
              <a:buNone/>
            </a:pPr>
            <a:r>
              <a:rPr lang="en-US" sz="1600" dirty="0">
                <a:solidFill>
                  <a:srgbClr val="F5F6F8"/>
                </a:solidFill>
                <a:latin typeface="Nobile" pitchFamily="34" charset="0"/>
                <a:ea typeface="Nobile" pitchFamily="34" charset="-122"/>
                <a:cs typeface="Nobile" pitchFamily="34" charset="-120"/>
              </a:rPr>
              <a:t>This dashboard uncovers how orders and delivery performance vary by day, shift, and time, revealing strong weekday-evening activity with steady growth, yet increasing delays during peak periods. It signals robust demand expansion alongside the need for improved evening shift efficiency to maintain service quality.</a:t>
            </a:r>
            <a:endParaRPr lang="en-US" sz="1600" dirty="0"/>
          </a:p>
        </p:txBody>
      </p:sp>
      <p:pic>
        <p:nvPicPr>
          <p:cNvPr id="4" name="Image 0" descr="preencoded.png"/>
          <p:cNvPicPr>
            <a:picLocks noChangeAspect="1"/>
          </p:cNvPicPr>
          <p:nvPr/>
        </p:nvPicPr>
        <p:blipFill>
          <a:blip r:embed="rId3"/>
          <a:stretch>
            <a:fillRect/>
          </a:stretch>
        </p:blipFill>
        <p:spPr>
          <a:xfrm>
            <a:off x="1749043" y="1968510"/>
            <a:ext cx="11132314" cy="6126480"/>
          </a:xfrm>
          <a:prstGeom prst="roundRect">
            <a:avLst>
              <a:gd name="adj" fmla="val 514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2"/>
          <p:cNvSpPr/>
          <p:nvPr/>
        </p:nvSpPr>
        <p:spPr>
          <a:xfrm>
            <a:off x="565666" y="7397472"/>
            <a:ext cx="13499068" cy="258604"/>
          </a:xfrm>
          <a:prstGeom prst="rect">
            <a:avLst/>
          </a:prstGeom>
          <a:noFill/>
          <a:ln/>
        </p:spPr>
        <p:txBody>
          <a:bodyPr wrap="none" lIns="0" tIns="0" rIns="0" bIns="0" rtlCol="0" anchor="t"/>
          <a:lstStyle/>
          <a:p>
            <a:pPr marL="0" indent="0" algn="l">
              <a:lnSpc>
                <a:spcPts val="2000"/>
              </a:lnSpc>
              <a:buNone/>
            </a:pPr>
            <a:endParaRPr lang="en-US" sz="125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ADF8A2-646A-5922-6E9F-534EC9BF9ADF}"/>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79834" y="455533"/>
            <a:ext cx="5305663" cy="517684"/>
          </a:xfrm>
          <a:prstGeom prst="rect">
            <a:avLst/>
          </a:prstGeom>
          <a:noFill/>
          <a:ln/>
        </p:spPr>
        <p:txBody>
          <a:bodyPr wrap="none" lIns="0" tIns="0" rIns="0" bIns="0" rtlCol="0" anchor="t"/>
          <a:lstStyle/>
          <a:p>
            <a:pPr marL="0" indent="0" algn="l">
              <a:lnSpc>
                <a:spcPts val="4050"/>
              </a:lnSpc>
              <a:buNone/>
            </a:pPr>
            <a:r>
              <a:rPr lang="en-US" sz="4000" dirty="0">
                <a:solidFill>
                  <a:srgbClr val="F5F6F8"/>
                </a:solidFill>
                <a:latin typeface="Corben" pitchFamily="34" charset="0"/>
                <a:ea typeface="Corben" pitchFamily="34" charset="-122"/>
                <a:cs typeface="Corben" pitchFamily="34" charset="-120"/>
              </a:rPr>
              <a:t>Marketing Funnel Analysis</a:t>
            </a:r>
            <a:endParaRPr lang="en-US" sz="4000" dirty="0"/>
          </a:p>
        </p:txBody>
      </p:sp>
      <p:sp>
        <p:nvSpPr>
          <p:cNvPr id="3" name="Text 1"/>
          <p:cNvSpPr/>
          <p:nvPr/>
        </p:nvSpPr>
        <p:spPr>
          <a:xfrm>
            <a:off x="579834" y="1136122"/>
            <a:ext cx="13470731" cy="530304"/>
          </a:xfrm>
          <a:prstGeom prst="rect">
            <a:avLst/>
          </a:prstGeom>
          <a:noFill/>
          <a:ln/>
        </p:spPr>
        <p:txBody>
          <a:bodyPr wrap="square" lIns="0" tIns="0" rIns="0" bIns="0" rtlCol="0" anchor="t"/>
          <a:lstStyle/>
          <a:p>
            <a:pPr marL="0" indent="0" algn="just">
              <a:lnSpc>
                <a:spcPts val="2050"/>
              </a:lnSpc>
              <a:buNone/>
            </a:pPr>
            <a:r>
              <a:rPr lang="en-US" sz="1600" dirty="0">
                <a:solidFill>
                  <a:srgbClr val="F5F6F8"/>
                </a:solidFill>
                <a:latin typeface="Nobile" pitchFamily="34" charset="0"/>
                <a:ea typeface="Nobile" pitchFamily="34" charset="-122"/>
                <a:cs typeface="Nobile" pitchFamily="34" charset="-120"/>
              </a:rPr>
              <a:t>Analyzes marketing funnel efficiency across lead types, highlighting variations in revenue potential, engagement depth, and conversion speed. It reveals high-performing segments driving value quickly while exposing bottlenecks in beginner and smaller online leads.</a:t>
            </a:r>
            <a:endParaRPr lang="en-US" sz="1600" dirty="0"/>
          </a:p>
        </p:txBody>
      </p:sp>
      <p:pic>
        <p:nvPicPr>
          <p:cNvPr id="4" name="Image 0" descr="preencoded.png"/>
          <p:cNvPicPr>
            <a:picLocks noChangeAspect="1"/>
          </p:cNvPicPr>
          <p:nvPr/>
        </p:nvPicPr>
        <p:blipFill>
          <a:blip r:embed="rId3"/>
          <a:stretch>
            <a:fillRect/>
          </a:stretch>
        </p:blipFill>
        <p:spPr>
          <a:xfrm>
            <a:off x="1812960" y="1829331"/>
            <a:ext cx="11004478" cy="6126480"/>
          </a:xfrm>
          <a:prstGeom prst="roundRect">
            <a:avLst>
              <a:gd name="adj" fmla="val 487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2"/>
          <p:cNvSpPr/>
          <p:nvPr/>
        </p:nvSpPr>
        <p:spPr>
          <a:xfrm>
            <a:off x="579834" y="7511415"/>
            <a:ext cx="13470731" cy="265152"/>
          </a:xfrm>
          <a:prstGeom prst="rect">
            <a:avLst/>
          </a:prstGeom>
          <a:noFill/>
          <a:ln/>
        </p:spPr>
        <p:txBody>
          <a:bodyPr wrap="none" lIns="0" tIns="0" rIns="0" bIns="0" rtlCol="0" anchor="t"/>
          <a:lstStyle/>
          <a:p>
            <a:pPr marL="0" indent="0" algn="l">
              <a:lnSpc>
                <a:spcPts val="2050"/>
              </a:lnSpc>
              <a:buNone/>
            </a:pPr>
            <a:endParaRPr lang="en-US" sz="13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FE2BD0-788D-88AF-B496-40B5B70D1164}"/>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80311" y="456009"/>
            <a:ext cx="8337947" cy="518160"/>
          </a:xfrm>
          <a:prstGeom prst="rect">
            <a:avLst/>
          </a:prstGeom>
          <a:noFill/>
          <a:ln/>
        </p:spPr>
        <p:txBody>
          <a:bodyPr wrap="none" lIns="0" tIns="0" rIns="0" bIns="0" rtlCol="0" anchor="t"/>
          <a:lstStyle/>
          <a:p>
            <a:pPr marL="0" indent="0" algn="l">
              <a:lnSpc>
                <a:spcPts val="4050"/>
              </a:lnSpc>
              <a:buNone/>
            </a:pPr>
            <a:r>
              <a:rPr lang="en-US" sz="4000" dirty="0">
                <a:solidFill>
                  <a:srgbClr val="F5F6F8"/>
                </a:solidFill>
                <a:latin typeface="Corben" pitchFamily="34" charset="0"/>
                <a:ea typeface="Corben" pitchFamily="34" charset="-122"/>
                <a:cs typeface="Corben" pitchFamily="34" charset="-120"/>
              </a:rPr>
              <a:t>Marketing Funnel by Lead Behavior Profile</a:t>
            </a:r>
            <a:endParaRPr lang="en-US" sz="4000" dirty="0"/>
          </a:p>
        </p:txBody>
      </p:sp>
      <p:sp>
        <p:nvSpPr>
          <p:cNvPr id="3" name="Text 1"/>
          <p:cNvSpPr/>
          <p:nvPr/>
        </p:nvSpPr>
        <p:spPr>
          <a:xfrm>
            <a:off x="580311" y="1053092"/>
            <a:ext cx="13469779" cy="530543"/>
          </a:xfrm>
          <a:prstGeom prst="rect">
            <a:avLst/>
          </a:prstGeom>
          <a:noFill/>
          <a:ln/>
        </p:spPr>
        <p:txBody>
          <a:bodyPr wrap="square" lIns="0" tIns="0" rIns="0" bIns="0" rtlCol="0" anchor="t"/>
          <a:lstStyle/>
          <a:p>
            <a:pPr marL="0" indent="0" algn="just">
              <a:lnSpc>
                <a:spcPts val="2050"/>
              </a:lnSpc>
              <a:buNone/>
            </a:pPr>
            <a:r>
              <a:rPr lang="en-US" sz="1600" dirty="0">
                <a:solidFill>
                  <a:srgbClr val="F5F6F8"/>
                </a:solidFill>
                <a:latin typeface="Nobile" pitchFamily="34" charset="0"/>
                <a:ea typeface="Nobile" pitchFamily="34" charset="-122"/>
                <a:cs typeface="Nobile" pitchFamily="34" charset="-120"/>
              </a:rPr>
              <a:t>Varies marketing funnel performance across lead behavior profiles, highlighting deep engagement and high revenue in select groups. Varies sales cycle length and MQL output significantly, revealing efficiency in some profiles and bottlenecks in others.</a:t>
            </a:r>
            <a:endParaRPr lang="en-US" sz="1600" dirty="0"/>
          </a:p>
        </p:txBody>
      </p:sp>
      <p:pic>
        <p:nvPicPr>
          <p:cNvPr id="4" name="Image 0" descr="preencoded.png"/>
          <p:cNvPicPr>
            <a:picLocks noChangeAspect="1"/>
          </p:cNvPicPr>
          <p:nvPr/>
        </p:nvPicPr>
        <p:blipFill>
          <a:blip r:embed="rId3"/>
          <a:stretch>
            <a:fillRect/>
          </a:stretch>
        </p:blipFill>
        <p:spPr>
          <a:xfrm>
            <a:off x="1803818" y="1794152"/>
            <a:ext cx="11022764" cy="6126480"/>
          </a:xfrm>
          <a:prstGeom prst="roundRect">
            <a:avLst>
              <a:gd name="adj" fmla="val 554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2"/>
          <p:cNvSpPr/>
          <p:nvPr/>
        </p:nvSpPr>
        <p:spPr>
          <a:xfrm>
            <a:off x="580311" y="7508319"/>
            <a:ext cx="13469779" cy="265271"/>
          </a:xfrm>
          <a:prstGeom prst="rect">
            <a:avLst/>
          </a:prstGeom>
          <a:noFill/>
          <a:ln/>
        </p:spPr>
        <p:txBody>
          <a:bodyPr wrap="none" lIns="0" tIns="0" rIns="0" bIns="0" rtlCol="0" anchor="t"/>
          <a:lstStyle/>
          <a:p>
            <a:pPr marL="0" indent="0" algn="l">
              <a:lnSpc>
                <a:spcPts val="2050"/>
              </a:lnSpc>
              <a:buNone/>
            </a:pPr>
            <a:endParaRPr lang="en-US" sz="13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7827007-8D88-46EA-B2B7-07167AC00534}"/>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98408" y="470178"/>
            <a:ext cx="5631418" cy="534352"/>
          </a:xfrm>
          <a:prstGeom prst="rect">
            <a:avLst/>
          </a:prstGeom>
          <a:noFill/>
          <a:ln/>
        </p:spPr>
        <p:txBody>
          <a:bodyPr wrap="none" lIns="0" tIns="0" rIns="0" bIns="0" rtlCol="0" anchor="t"/>
          <a:lstStyle/>
          <a:p>
            <a:pPr marL="0" indent="0" algn="l">
              <a:lnSpc>
                <a:spcPts val="4200"/>
              </a:lnSpc>
              <a:buNone/>
            </a:pPr>
            <a:r>
              <a:rPr lang="en-US" sz="4000" dirty="0">
                <a:solidFill>
                  <a:srgbClr val="F5F6F8"/>
                </a:solidFill>
                <a:latin typeface="Corben" pitchFamily="34" charset="0"/>
                <a:ea typeface="Corben" pitchFamily="34" charset="-122"/>
                <a:cs typeface="Corben" pitchFamily="34" charset="-120"/>
              </a:rPr>
              <a:t>Marketing Funnel by Origin</a:t>
            </a:r>
            <a:endParaRPr lang="en-US" sz="4000" dirty="0"/>
          </a:p>
        </p:txBody>
      </p:sp>
      <p:sp>
        <p:nvSpPr>
          <p:cNvPr id="3" name="Text 1"/>
          <p:cNvSpPr/>
          <p:nvPr/>
        </p:nvSpPr>
        <p:spPr>
          <a:xfrm>
            <a:off x="598408" y="1141936"/>
            <a:ext cx="13433584" cy="273487"/>
          </a:xfrm>
          <a:prstGeom prst="rect">
            <a:avLst/>
          </a:prstGeom>
          <a:noFill/>
          <a:ln/>
        </p:spPr>
        <p:txBody>
          <a:bodyPr wrap="none" lIns="0" tIns="0" rIns="0" bIns="0" rtlCol="0" anchor="t"/>
          <a:lstStyle/>
          <a:p>
            <a:pPr marL="0" indent="0" algn="just">
              <a:lnSpc>
                <a:spcPts val="2150"/>
              </a:lnSpc>
              <a:buNone/>
            </a:pPr>
            <a:r>
              <a:rPr lang="en-US" sz="1600" dirty="0">
                <a:solidFill>
                  <a:srgbClr val="F5F6F8"/>
                </a:solidFill>
                <a:latin typeface="Nobile" pitchFamily="34" charset="0"/>
                <a:ea typeface="Nobile" pitchFamily="34" charset="-122"/>
                <a:cs typeface="Nobile" pitchFamily="34" charset="-120"/>
              </a:rPr>
              <a:t>Centers on lead origin performance in the marketing funnel, tracking MQLs, conversion rates, win speed, and revenue by channel.</a:t>
            </a:r>
            <a:endParaRPr lang="en-US" sz="1600" dirty="0"/>
          </a:p>
        </p:txBody>
      </p:sp>
      <p:pic>
        <p:nvPicPr>
          <p:cNvPr id="4" name="Image 0" descr="preencoded.png"/>
          <p:cNvPicPr>
            <a:picLocks noChangeAspect="1"/>
          </p:cNvPicPr>
          <p:nvPr/>
        </p:nvPicPr>
        <p:blipFill>
          <a:blip r:embed="rId3"/>
          <a:stretch>
            <a:fillRect/>
          </a:stretch>
        </p:blipFill>
        <p:spPr>
          <a:xfrm>
            <a:off x="1823766" y="1636276"/>
            <a:ext cx="10982868" cy="6126480"/>
          </a:xfrm>
          <a:prstGeom prst="roundRect">
            <a:avLst>
              <a:gd name="adj" fmla="val 504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2"/>
          <p:cNvSpPr/>
          <p:nvPr/>
        </p:nvSpPr>
        <p:spPr>
          <a:xfrm>
            <a:off x="598408" y="7489269"/>
            <a:ext cx="13433584" cy="273487"/>
          </a:xfrm>
          <a:prstGeom prst="rect">
            <a:avLst/>
          </a:prstGeom>
          <a:noFill/>
          <a:ln/>
        </p:spPr>
        <p:txBody>
          <a:bodyPr wrap="none" lIns="0" tIns="0" rIns="0" bIns="0" rtlCol="0" anchor="t"/>
          <a:lstStyle/>
          <a:p>
            <a:pPr marL="0" indent="0" algn="l">
              <a:lnSpc>
                <a:spcPts val="2150"/>
              </a:lnSpc>
              <a:buNone/>
            </a:pPr>
            <a:endParaRPr lang="en-US" sz="13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4AEE45-6EEE-EA04-6CE8-36505A567674}"/>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77929" y="454462"/>
            <a:ext cx="6176010" cy="516136"/>
          </a:xfrm>
          <a:prstGeom prst="rect">
            <a:avLst/>
          </a:prstGeom>
          <a:noFill/>
          <a:ln/>
        </p:spPr>
        <p:txBody>
          <a:bodyPr wrap="none" lIns="0" tIns="0" rIns="0" bIns="0" rtlCol="0" anchor="t"/>
          <a:lstStyle/>
          <a:p>
            <a:pPr marL="0" indent="0" algn="l">
              <a:lnSpc>
                <a:spcPts val="4050"/>
              </a:lnSpc>
              <a:buNone/>
            </a:pPr>
            <a:r>
              <a:rPr lang="en-US" sz="4000" dirty="0">
                <a:solidFill>
                  <a:srgbClr val="F5F6F8"/>
                </a:solidFill>
                <a:latin typeface="Corben" pitchFamily="34" charset="0"/>
                <a:ea typeface="Corben" pitchFamily="34" charset="-122"/>
                <a:cs typeface="Corben" pitchFamily="34" charset="-120"/>
              </a:rPr>
              <a:t>Marketing Funnel by Lost Deals</a:t>
            </a:r>
            <a:endParaRPr lang="en-US" sz="4000" dirty="0"/>
          </a:p>
        </p:txBody>
      </p:sp>
      <p:sp>
        <p:nvSpPr>
          <p:cNvPr id="3" name="Text 1"/>
          <p:cNvSpPr/>
          <p:nvPr/>
        </p:nvSpPr>
        <p:spPr>
          <a:xfrm>
            <a:off x="577929" y="1072275"/>
            <a:ext cx="13474541" cy="528399"/>
          </a:xfrm>
          <a:prstGeom prst="rect">
            <a:avLst/>
          </a:prstGeom>
          <a:noFill/>
          <a:ln/>
        </p:spPr>
        <p:txBody>
          <a:bodyPr wrap="square" lIns="0" tIns="0" rIns="0" bIns="0" rtlCol="0" anchor="t"/>
          <a:lstStyle/>
          <a:p>
            <a:pPr marL="0" indent="0" algn="just">
              <a:lnSpc>
                <a:spcPts val="2050"/>
              </a:lnSpc>
              <a:buNone/>
            </a:pPr>
            <a:r>
              <a:rPr lang="en-US" sz="1600" dirty="0">
                <a:solidFill>
                  <a:srgbClr val="F5F6F8"/>
                </a:solidFill>
                <a:latin typeface="Nobile" pitchFamily="34" charset="0"/>
                <a:ea typeface="Nobile" pitchFamily="34" charset="-122"/>
                <a:cs typeface="Nobile" pitchFamily="34" charset="-120"/>
              </a:rPr>
              <a:t>Provides a comprehensive view of lost leads performance across origins and loss stages, highlighting key KPIs such as lost revenue, lead volume, and catalog size. Enables insight into major loss drivers and high-impact channels for strategic marketing improvements.</a:t>
            </a:r>
            <a:endParaRPr lang="en-US" sz="1600" dirty="0"/>
          </a:p>
        </p:txBody>
      </p:sp>
      <p:sp>
        <p:nvSpPr>
          <p:cNvPr id="5" name="Text 2"/>
          <p:cNvSpPr/>
          <p:nvPr/>
        </p:nvSpPr>
        <p:spPr>
          <a:xfrm>
            <a:off x="577929" y="7510820"/>
            <a:ext cx="13474541" cy="264200"/>
          </a:xfrm>
          <a:prstGeom prst="rect">
            <a:avLst/>
          </a:prstGeom>
          <a:noFill/>
          <a:ln/>
        </p:spPr>
        <p:txBody>
          <a:bodyPr wrap="none" lIns="0" tIns="0" rIns="0" bIns="0" rtlCol="0" anchor="t"/>
          <a:lstStyle/>
          <a:p>
            <a:pPr marL="0" indent="0" algn="l">
              <a:lnSpc>
                <a:spcPts val="2050"/>
              </a:lnSpc>
              <a:buNone/>
            </a:pPr>
            <a:endParaRPr lang="en-US" sz="1300" dirty="0"/>
          </a:p>
        </p:txBody>
      </p:sp>
      <p:pic>
        <p:nvPicPr>
          <p:cNvPr id="8" name="Picture 7" descr="A screenshot of a computer screen&#10;&#10;AI-generated content may be incorrect.">
            <a:extLst>
              <a:ext uri="{FF2B5EF4-FFF2-40B4-BE49-F238E27FC236}">
                <a16:creationId xmlns:a16="http://schemas.microsoft.com/office/drawing/2014/main" id="{A80490A7-11D1-E958-302B-D8C6AFA341A5}"/>
              </a:ext>
            </a:extLst>
          </p:cNvPr>
          <p:cNvPicPr>
            <a:picLocks noChangeAspect="1"/>
          </p:cNvPicPr>
          <p:nvPr/>
        </p:nvPicPr>
        <p:blipFill>
          <a:blip r:embed="rId3"/>
          <a:stretch>
            <a:fillRect/>
          </a:stretch>
        </p:blipFill>
        <p:spPr>
          <a:xfrm>
            <a:off x="1845419" y="1814472"/>
            <a:ext cx="10939560" cy="6126480"/>
          </a:xfrm>
          <a:prstGeom prst="roundRect">
            <a:avLst>
              <a:gd name="adj" fmla="val 920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3" name="Text 1"/>
          <p:cNvSpPr/>
          <p:nvPr/>
        </p:nvSpPr>
        <p:spPr>
          <a:xfrm>
            <a:off x="578168" y="1133145"/>
            <a:ext cx="13474065" cy="528638"/>
          </a:xfrm>
          <a:prstGeom prst="rect">
            <a:avLst/>
          </a:prstGeom>
          <a:noFill/>
          <a:ln/>
        </p:spPr>
        <p:txBody>
          <a:bodyPr wrap="square" lIns="0" tIns="0" rIns="0" bIns="0" rtlCol="0" anchor="t"/>
          <a:lstStyle/>
          <a:p>
            <a:pPr marL="0" indent="0" algn="just">
              <a:lnSpc>
                <a:spcPts val="2050"/>
              </a:lnSpc>
              <a:buNone/>
            </a:pPr>
            <a:r>
              <a:rPr lang="en-US" sz="1600" dirty="0">
                <a:solidFill>
                  <a:srgbClr val="F5F6F8"/>
                </a:solidFill>
                <a:latin typeface="Nobile" pitchFamily="34" charset="0"/>
                <a:ea typeface="Nobile" pitchFamily="34" charset="-122"/>
                <a:cs typeface="Nobile" pitchFamily="34" charset="-120"/>
              </a:rPr>
              <a:t>Highlights sales representatives’ performance through KPIs such as closed deals, total revenue, and lead engagement. Provides insights into seller segments and conversion efficiency, supporting data-driven evaluation of sales effectiveness.</a:t>
            </a:r>
            <a:endParaRPr lang="en-US" sz="1600" dirty="0"/>
          </a:p>
        </p:txBody>
      </p:sp>
      <p:sp>
        <p:nvSpPr>
          <p:cNvPr id="2" name="Text 0"/>
          <p:cNvSpPr/>
          <p:nvPr/>
        </p:nvSpPr>
        <p:spPr>
          <a:xfrm>
            <a:off x="578168" y="454938"/>
            <a:ext cx="4650938" cy="516255"/>
          </a:xfrm>
          <a:prstGeom prst="rect">
            <a:avLst/>
          </a:prstGeom>
          <a:noFill/>
          <a:ln/>
        </p:spPr>
        <p:txBody>
          <a:bodyPr wrap="none" lIns="0" tIns="0" rIns="0" bIns="0" rtlCol="0" anchor="t"/>
          <a:lstStyle/>
          <a:p>
            <a:pPr marL="0" indent="0" algn="l">
              <a:lnSpc>
                <a:spcPts val="4050"/>
              </a:lnSpc>
              <a:buNone/>
            </a:pPr>
            <a:r>
              <a:rPr lang="en-US" sz="4000" dirty="0">
                <a:solidFill>
                  <a:srgbClr val="F5F6F8"/>
                </a:solidFill>
                <a:latin typeface="Corben" pitchFamily="34" charset="0"/>
                <a:ea typeface="Corben" pitchFamily="34" charset="-122"/>
                <a:cs typeface="Corben" pitchFamily="34" charset="-120"/>
              </a:rPr>
              <a:t>Sales Reps Performance</a:t>
            </a:r>
            <a:endParaRPr lang="en-US" sz="4000" dirty="0"/>
          </a:p>
        </p:txBody>
      </p:sp>
      <p:pic>
        <p:nvPicPr>
          <p:cNvPr id="4" name="Image 0" descr="preencoded.png"/>
          <p:cNvPicPr>
            <a:picLocks noChangeAspect="1"/>
          </p:cNvPicPr>
          <p:nvPr/>
        </p:nvPicPr>
        <p:blipFill>
          <a:blip r:embed="rId3"/>
          <a:stretch>
            <a:fillRect/>
          </a:stretch>
        </p:blipFill>
        <p:spPr>
          <a:xfrm>
            <a:off x="1833056" y="1823735"/>
            <a:ext cx="10964287" cy="6126480"/>
          </a:xfrm>
          <a:prstGeom prst="roundRect">
            <a:avLst>
              <a:gd name="adj" fmla="val 442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2"/>
          <p:cNvSpPr/>
          <p:nvPr/>
        </p:nvSpPr>
        <p:spPr>
          <a:xfrm>
            <a:off x="578168" y="7510224"/>
            <a:ext cx="13474065" cy="264319"/>
          </a:xfrm>
          <a:prstGeom prst="rect">
            <a:avLst/>
          </a:prstGeom>
          <a:noFill/>
          <a:ln/>
        </p:spPr>
        <p:txBody>
          <a:bodyPr wrap="none" lIns="0" tIns="0" rIns="0" bIns="0" rtlCol="0" anchor="t"/>
          <a:lstStyle/>
          <a:p>
            <a:pPr marL="0" indent="0" algn="l">
              <a:lnSpc>
                <a:spcPts val="2050"/>
              </a:lnSpc>
              <a:buNone/>
            </a:pPr>
            <a:endParaRPr lang="en-US" sz="1300" dirty="0"/>
          </a:p>
        </p:txBody>
      </p:sp>
      <p:sp>
        <p:nvSpPr>
          <p:cNvPr id="6" name="Rectangle 5">
            <a:extLst>
              <a:ext uri="{FF2B5EF4-FFF2-40B4-BE49-F238E27FC236}">
                <a16:creationId xmlns:a16="http://schemas.microsoft.com/office/drawing/2014/main" id="{FBD3EB56-DFA5-056A-1A48-DF4584338D61}"/>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7980D1-F483-773E-57E9-0B49B11910D1}"/>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45676" y="508754"/>
            <a:ext cx="5848112" cy="576501"/>
          </a:xfrm>
          <a:prstGeom prst="rect">
            <a:avLst/>
          </a:prstGeom>
          <a:noFill/>
          <a:ln/>
        </p:spPr>
        <p:txBody>
          <a:bodyPr wrap="none" lIns="0" tIns="0" rIns="0" bIns="0" rtlCol="0" anchor="t"/>
          <a:lstStyle/>
          <a:p>
            <a:pPr marL="0" indent="0" algn="l">
              <a:lnSpc>
                <a:spcPts val="4500"/>
              </a:lnSpc>
              <a:buNone/>
            </a:pPr>
            <a:r>
              <a:rPr lang="en-US" sz="4000" dirty="0">
                <a:solidFill>
                  <a:srgbClr val="F5F6F8"/>
                </a:solidFill>
                <a:latin typeface="Corben" pitchFamily="34" charset="0"/>
                <a:ea typeface="Corben" pitchFamily="34" charset="-122"/>
                <a:cs typeface="Corben" pitchFamily="34" charset="-120"/>
              </a:rPr>
              <a:t>Entity Relationship Design</a:t>
            </a:r>
            <a:endParaRPr lang="en-US" sz="4000" dirty="0"/>
          </a:p>
        </p:txBody>
      </p:sp>
      <p:sp>
        <p:nvSpPr>
          <p:cNvPr id="3" name="Text 1"/>
          <p:cNvSpPr/>
          <p:nvPr/>
        </p:nvSpPr>
        <p:spPr>
          <a:xfrm>
            <a:off x="645676" y="1361956"/>
            <a:ext cx="13339048" cy="295275"/>
          </a:xfrm>
          <a:prstGeom prst="rect">
            <a:avLst/>
          </a:prstGeom>
          <a:noFill/>
          <a:ln/>
        </p:spPr>
        <p:txBody>
          <a:bodyPr wrap="none" lIns="0" tIns="0" rIns="0" bIns="0" rtlCol="0" anchor="t"/>
          <a:lstStyle/>
          <a:p>
            <a:pPr marL="0" indent="0" algn="l">
              <a:lnSpc>
                <a:spcPts val="2300"/>
              </a:lnSpc>
              <a:buNone/>
            </a:pPr>
            <a:r>
              <a:rPr lang="en-US" sz="1600" dirty="0">
                <a:solidFill>
                  <a:srgbClr val="F5F6F8"/>
                </a:solidFill>
                <a:latin typeface="Nobile" pitchFamily="34" charset="0"/>
                <a:ea typeface="Nobile" pitchFamily="34" charset="-122"/>
                <a:cs typeface="Nobile" pitchFamily="34" charset="-120"/>
              </a:rPr>
              <a:t>Normalized dimensional data model supporting efficient analytics and reporting.</a:t>
            </a:r>
            <a:endParaRPr lang="en-US" sz="1600" dirty="0"/>
          </a:p>
        </p:txBody>
      </p:sp>
      <p:pic>
        <p:nvPicPr>
          <p:cNvPr id="4" name="Image 0" descr="preencoded.png"/>
          <p:cNvPicPr>
            <a:picLocks noChangeAspect="1"/>
          </p:cNvPicPr>
          <p:nvPr/>
        </p:nvPicPr>
        <p:blipFill>
          <a:blip r:embed="rId3"/>
          <a:stretch>
            <a:fillRect/>
          </a:stretch>
        </p:blipFill>
        <p:spPr>
          <a:xfrm>
            <a:off x="1725980" y="1864756"/>
            <a:ext cx="11627619" cy="5900089"/>
          </a:xfrm>
          <a:prstGeom prst="roundRect">
            <a:avLst>
              <a:gd name="adj" fmla="val 769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2"/>
          <p:cNvSpPr/>
          <p:nvPr/>
        </p:nvSpPr>
        <p:spPr>
          <a:xfrm>
            <a:off x="645676" y="7425571"/>
            <a:ext cx="13339048" cy="295275"/>
          </a:xfrm>
          <a:prstGeom prst="rect">
            <a:avLst/>
          </a:prstGeom>
          <a:noFill/>
          <a:ln/>
        </p:spPr>
        <p:txBody>
          <a:bodyPr wrap="none" lIns="0" tIns="0" rIns="0" bIns="0" rtlCol="0" anchor="t"/>
          <a:lstStyle/>
          <a:p>
            <a:pPr marL="0" indent="0" algn="l">
              <a:lnSpc>
                <a:spcPts val="2300"/>
              </a:lnSpc>
              <a:buNone/>
            </a:pPr>
            <a:endParaRPr lang="en-US" sz="145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96E186-D331-8B1A-6DFA-18809797A760}"/>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80073" y="457438"/>
            <a:ext cx="4144089" cy="518041"/>
          </a:xfrm>
          <a:prstGeom prst="rect">
            <a:avLst/>
          </a:prstGeom>
          <a:noFill/>
          <a:ln/>
        </p:spPr>
        <p:txBody>
          <a:bodyPr wrap="none" lIns="0" tIns="0" rIns="0" bIns="0" rtlCol="0" anchor="t"/>
          <a:lstStyle/>
          <a:p>
            <a:pPr marL="0" indent="0" algn="l">
              <a:lnSpc>
                <a:spcPts val="4050"/>
              </a:lnSpc>
              <a:buNone/>
            </a:pPr>
            <a:r>
              <a:rPr lang="en-US" sz="4000" dirty="0">
                <a:solidFill>
                  <a:srgbClr val="F5F6F8"/>
                </a:solidFill>
                <a:latin typeface="Corben" pitchFamily="34" charset="0"/>
                <a:ea typeface="Corben" pitchFamily="34" charset="-122"/>
                <a:cs typeface="Corben" pitchFamily="34" charset="-120"/>
              </a:rPr>
              <a:t>Sales Rep Overview</a:t>
            </a:r>
            <a:endParaRPr lang="en-US" sz="4000" dirty="0"/>
          </a:p>
        </p:txBody>
      </p:sp>
      <p:sp>
        <p:nvSpPr>
          <p:cNvPr id="3" name="Text 1"/>
          <p:cNvSpPr/>
          <p:nvPr/>
        </p:nvSpPr>
        <p:spPr>
          <a:xfrm>
            <a:off x="580073" y="1054283"/>
            <a:ext cx="13470255" cy="530304"/>
          </a:xfrm>
          <a:prstGeom prst="rect">
            <a:avLst/>
          </a:prstGeom>
          <a:noFill/>
          <a:ln/>
        </p:spPr>
        <p:txBody>
          <a:bodyPr wrap="square" lIns="0" tIns="0" rIns="0" bIns="0" rtlCol="0" anchor="t"/>
          <a:lstStyle/>
          <a:p>
            <a:pPr marL="0" indent="0" algn="just">
              <a:lnSpc>
                <a:spcPts val="2050"/>
              </a:lnSpc>
              <a:buNone/>
            </a:pPr>
            <a:r>
              <a:rPr lang="en-US" sz="1600" dirty="0">
                <a:solidFill>
                  <a:srgbClr val="F5F6F8"/>
                </a:solidFill>
                <a:latin typeface="Nobile" pitchFamily="34" charset="0"/>
                <a:ea typeface="Nobile" pitchFamily="34" charset="-122"/>
                <a:cs typeface="Nobile" pitchFamily="34" charset="-120"/>
              </a:rPr>
              <a:t>Provides a detailed view of an individual sales rep’s performance, combining personal profile data with key sales KPIs. Tracks closed deals, revenue trends, and lead type performance to assess overall contribution and growth.</a:t>
            </a:r>
            <a:endParaRPr lang="en-US" sz="1600" dirty="0"/>
          </a:p>
        </p:txBody>
      </p:sp>
      <p:pic>
        <p:nvPicPr>
          <p:cNvPr id="4" name="Image 0" descr="preencoded.png"/>
          <p:cNvPicPr>
            <a:picLocks noChangeAspect="1"/>
          </p:cNvPicPr>
          <p:nvPr/>
        </p:nvPicPr>
        <p:blipFill>
          <a:blip r:embed="rId3"/>
          <a:stretch>
            <a:fillRect/>
          </a:stretch>
        </p:blipFill>
        <p:spPr>
          <a:xfrm>
            <a:off x="1802979" y="1771041"/>
            <a:ext cx="11024441" cy="6126480"/>
          </a:xfrm>
          <a:prstGeom prst="roundRect">
            <a:avLst>
              <a:gd name="adj" fmla="val 531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2"/>
          <p:cNvSpPr/>
          <p:nvPr/>
        </p:nvSpPr>
        <p:spPr>
          <a:xfrm>
            <a:off x="580073" y="7507010"/>
            <a:ext cx="13470255" cy="265152"/>
          </a:xfrm>
          <a:prstGeom prst="rect">
            <a:avLst/>
          </a:prstGeom>
          <a:noFill/>
          <a:ln/>
        </p:spPr>
        <p:txBody>
          <a:bodyPr wrap="none" lIns="0" tIns="0" rIns="0" bIns="0" rtlCol="0" anchor="t"/>
          <a:lstStyle/>
          <a:p>
            <a:pPr marL="0" indent="0" algn="l">
              <a:lnSpc>
                <a:spcPts val="2050"/>
              </a:lnSpc>
              <a:buNone/>
            </a:pPr>
            <a:endParaRPr lang="en-US" sz="13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16B83-1FE3-EA61-2C0C-0A110A873D01}"/>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59951" y="566261"/>
            <a:ext cx="3999786" cy="499824"/>
          </a:xfrm>
          <a:prstGeom prst="rect">
            <a:avLst/>
          </a:prstGeom>
          <a:noFill/>
          <a:ln/>
        </p:spPr>
        <p:txBody>
          <a:bodyPr wrap="none" lIns="0" tIns="0" rIns="0" bIns="0" rtlCol="0" anchor="t"/>
          <a:lstStyle/>
          <a:p>
            <a:pPr marL="0" indent="0" algn="l">
              <a:lnSpc>
                <a:spcPts val="3900"/>
              </a:lnSpc>
              <a:buNone/>
            </a:pPr>
            <a:r>
              <a:rPr lang="en-US" sz="4000" dirty="0">
                <a:solidFill>
                  <a:srgbClr val="F5F6F8"/>
                </a:solidFill>
                <a:latin typeface="Corben" pitchFamily="34" charset="0"/>
                <a:ea typeface="Corben" pitchFamily="34" charset="-122"/>
                <a:cs typeface="Corben" pitchFamily="34" charset="-120"/>
              </a:rPr>
              <a:t>Advanced Analysis</a:t>
            </a:r>
            <a:endParaRPr lang="en-US" sz="4000" dirty="0"/>
          </a:p>
        </p:txBody>
      </p:sp>
      <p:sp>
        <p:nvSpPr>
          <p:cNvPr id="3" name="Text 1"/>
          <p:cNvSpPr/>
          <p:nvPr/>
        </p:nvSpPr>
        <p:spPr>
          <a:xfrm>
            <a:off x="559951" y="1157402"/>
            <a:ext cx="13510498" cy="511969"/>
          </a:xfrm>
          <a:prstGeom prst="rect">
            <a:avLst/>
          </a:prstGeom>
          <a:noFill/>
          <a:ln/>
        </p:spPr>
        <p:txBody>
          <a:bodyPr wrap="square" lIns="0" tIns="0" rIns="0" bIns="0" rtlCol="0" anchor="t"/>
          <a:lstStyle/>
          <a:p>
            <a:pPr marL="0" indent="0" algn="just">
              <a:lnSpc>
                <a:spcPts val="2000"/>
              </a:lnSpc>
              <a:buNone/>
            </a:pPr>
            <a:r>
              <a:rPr lang="en-US" sz="1600" dirty="0">
                <a:solidFill>
                  <a:srgbClr val="F5F6F8"/>
                </a:solidFill>
                <a:latin typeface="Nobile" pitchFamily="34" charset="0"/>
                <a:ea typeface="Nobile" pitchFamily="34" charset="-122"/>
                <a:cs typeface="Nobile" pitchFamily="34" charset="-120"/>
              </a:rPr>
              <a:t>This dashboard focuses on </a:t>
            </a:r>
            <a:r>
              <a:rPr lang="en-US" sz="1600" b="1" dirty="0">
                <a:solidFill>
                  <a:srgbClr val="F5F6F8"/>
                </a:solidFill>
                <a:latin typeface="Nobile" pitchFamily="34" charset="0"/>
                <a:ea typeface="Nobile" pitchFamily="34" charset="-122"/>
                <a:cs typeface="Nobile" pitchFamily="34" charset="-120"/>
              </a:rPr>
              <a:t>sentiment and association analysis</a:t>
            </a:r>
            <a:r>
              <a:rPr lang="en-US" sz="1600" dirty="0">
                <a:solidFill>
                  <a:srgbClr val="F5F6F8"/>
                </a:solidFill>
                <a:latin typeface="Nobile" pitchFamily="34" charset="0"/>
                <a:ea typeface="Nobile" pitchFamily="34" charset="-122"/>
                <a:cs typeface="Nobile" pitchFamily="34" charset="-120"/>
              </a:rPr>
              <a:t> by combining Market Basket Analysis (MBA) and customer review insights. It enables the </a:t>
            </a:r>
            <a:r>
              <a:rPr lang="en-US" sz="1600" b="1" dirty="0">
                <a:solidFill>
                  <a:srgbClr val="F5F6F8"/>
                </a:solidFill>
                <a:latin typeface="Nobile" pitchFamily="34" charset="0"/>
                <a:ea typeface="Nobile" pitchFamily="34" charset="-122"/>
                <a:cs typeface="Nobile" pitchFamily="34" charset="-120"/>
              </a:rPr>
              <a:t>exploration of product relationships and sentiment trends</a:t>
            </a:r>
            <a:r>
              <a:rPr lang="en-US" sz="1600" dirty="0">
                <a:solidFill>
                  <a:srgbClr val="F5F6F8"/>
                </a:solidFill>
                <a:latin typeface="Nobile" pitchFamily="34" charset="0"/>
                <a:ea typeface="Nobile" pitchFamily="34" charset="-122"/>
                <a:cs typeface="Nobile" pitchFamily="34" charset="-120"/>
              </a:rPr>
              <a:t>, with KPIs summarizing total, positive, and negative reviews for performance evaluation.</a:t>
            </a:r>
            <a:endParaRPr lang="en-US" sz="1600" dirty="0"/>
          </a:p>
        </p:txBody>
      </p:sp>
      <p:pic>
        <p:nvPicPr>
          <p:cNvPr id="4" name="Image 0" descr="preencoded.png"/>
          <p:cNvPicPr>
            <a:picLocks noChangeAspect="1"/>
          </p:cNvPicPr>
          <p:nvPr/>
        </p:nvPicPr>
        <p:blipFill>
          <a:blip r:embed="rId3"/>
          <a:stretch>
            <a:fillRect/>
          </a:stretch>
        </p:blipFill>
        <p:spPr>
          <a:xfrm>
            <a:off x="1842732" y="1993657"/>
            <a:ext cx="10944936" cy="6126480"/>
          </a:xfrm>
          <a:prstGeom prst="roundRect">
            <a:avLst>
              <a:gd name="adj" fmla="val 685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2"/>
          <p:cNvSpPr/>
          <p:nvPr/>
        </p:nvSpPr>
        <p:spPr>
          <a:xfrm>
            <a:off x="559951" y="7407235"/>
            <a:ext cx="13510498" cy="255984"/>
          </a:xfrm>
          <a:prstGeom prst="rect">
            <a:avLst/>
          </a:prstGeom>
          <a:noFill/>
          <a:ln/>
        </p:spPr>
        <p:txBody>
          <a:bodyPr wrap="none" lIns="0" tIns="0" rIns="0" bIns="0" rtlCol="0" anchor="t"/>
          <a:lstStyle/>
          <a:p>
            <a:pPr marL="0" indent="0" algn="l">
              <a:lnSpc>
                <a:spcPts val="2000"/>
              </a:lnSpc>
              <a:buNone/>
            </a:pPr>
            <a:endParaRPr lang="en-US" sz="125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Text 0"/>
          <p:cNvSpPr/>
          <p:nvPr/>
        </p:nvSpPr>
        <p:spPr>
          <a:xfrm>
            <a:off x="793790" y="3170634"/>
            <a:ext cx="6397585" cy="708779"/>
          </a:xfrm>
          <a:prstGeom prst="rect">
            <a:avLst/>
          </a:prstGeom>
          <a:noFill/>
          <a:ln/>
        </p:spPr>
        <p:txBody>
          <a:bodyPr wrap="none" lIns="0" tIns="0" rIns="0" bIns="0" rtlCol="0" anchor="t"/>
          <a:lstStyle/>
          <a:p>
            <a:pPr marL="0" indent="0" algn="l">
              <a:lnSpc>
                <a:spcPts val="5550"/>
              </a:lnSpc>
              <a:buNone/>
            </a:pPr>
            <a:r>
              <a:rPr lang="en-US" sz="6600" dirty="0">
                <a:solidFill>
                  <a:srgbClr val="F5F6F8"/>
                </a:solidFill>
                <a:latin typeface="Corben" pitchFamily="34" charset="0"/>
                <a:ea typeface="Corben" pitchFamily="34" charset="-122"/>
                <a:cs typeface="Corben" pitchFamily="34" charset="-120"/>
              </a:rPr>
              <a:t>Questions &amp; Discussion</a:t>
            </a:r>
            <a:endParaRPr lang="en-US" sz="6600" dirty="0"/>
          </a:p>
        </p:txBody>
      </p:sp>
      <p:sp>
        <p:nvSpPr>
          <p:cNvPr id="3" name="Text 1"/>
          <p:cNvSpPr/>
          <p:nvPr/>
        </p:nvSpPr>
        <p:spPr>
          <a:xfrm>
            <a:off x="793790" y="4333042"/>
            <a:ext cx="13042821" cy="725805"/>
          </a:xfrm>
          <a:prstGeom prst="rect">
            <a:avLst/>
          </a:prstGeom>
          <a:noFill/>
          <a:ln/>
        </p:spPr>
        <p:txBody>
          <a:bodyPr wrap="square" lIns="0" tIns="0" rIns="0" bIns="0" rtlCol="0" anchor="t"/>
          <a:lstStyle/>
          <a:p>
            <a:pPr marL="0" indent="0" algn="l">
              <a:lnSpc>
                <a:spcPts val="2850"/>
              </a:lnSpc>
              <a:buNone/>
            </a:pPr>
            <a:r>
              <a:rPr lang="en-US" sz="2400" dirty="0">
                <a:solidFill>
                  <a:srgbClr val="F5F6F8"/>
                </a:solidFill>
                <a:latin typeface="Nobile" pitchFamily="34" charset="0"/>
                <a:ea typeface="Nobile" pitchFamily="34" charset="-122"/>
                <a:cs typeface="Nobile" pitchFamily="34" charset="-120"/>
              </a:rPr>
              <a:t>Thank you for your attention. We are now open for any questions you may have regarding our End-to-End Business Intelligence Project.</a:t>
            </a:r>
            <a:endParaRPr lang="en-US" sz="2400" dirty="0"/>
          </a:p>
        </p:txBody>
      </p:sp>
      <p:sp>
        <p:nvSpPr>
          <p:cNvPr id="4" name="Rectangle 3">
            <a:extLst>
              <a:ext uri="{FF2B5EF4-FFF2-40B4-BE49-F238E27FC236}">
                <a16:creationId xmlns:a16="http://schemas.microsoft.com/office/drawing/2014/main" id="{FF1B7B2B-42D1-8AD6-9942-0161DED18D2C}"/>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marL="0" indent="0" algn="l">
              <a:lnSpc>
                <a:spcPts val="5550"/>
              </a:lnSpc>
              <a:buNone/>
            </a:pPr>
            <a:r>
              <a:rPr lang="en-US" sz="6600" dirty="0">
                <a:solidFill>
                  <a:srgbClr val="F5F6F8"/>
                </a:solidFill>
                <a:latin typeface="Corben" pitchFamily="34" charset="0"/>
                <a:ea typeface="Corben" pitchFamily="34" charset="-122"/>
                <a:cs typeface="Corben" pitchFamily="34" charset="-120"/>
              </a:rPr>
              <a:t>Thank You</a:t>
            </a:r>
            <a:endParaRPr lang="en-US" sz="660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gn="l">
              <a:lnSpc>
                <a:spcPts val="2850"/>
              </a:lnSpc>
              <a:buNone/>
            </a:pPr>
            <a:r>
              <a:rPr lang="en-US" sz="2400" dirty="0">
                <a:solidFill>
                  <a:srgbClr val="F5F6F8"/>
                </a:solidFill>
                <a:latin typeface="Nobile" pitchFamily="34" charset="0"/>
                <a:ea typeface="Nobile" pitchFamily="34" charset="-122"/>
                <a:cs typeface="Nobile" pitchFamily="34" charset="-120"/>
              </a:rPr>
              <a:t>We appreciate your time and engagement with our End-to-End Business Intelligence Project. Our goal was to provide actionable insights and enhance data-driven decision-making, and we hope this presentation has demonstrated the value we bring.</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01EDF8-167A-EB81-4B5C-A466947BB3EB}"/>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92706" y="545425"/>
            <a:ext cx="7575233" cy="618530"/>
          </a:xfrm>
          <a:prstGeom prst="rect">
            <a:avLst/>
          </a:prstGeom>
          <a:noFill/>
          <a:ln/>
        </p:spPr>
        <p:txBody>
          <a:bodyPr wrap="none" lIns="0" tIns="0" rIns="0" bIns="0" rtlCol="0" anchor="t"/>
          <a:lstStyle/>
          <a:p>
            <a:pPr marL="0" indent="0" algn="l">
              <a:lnSpc>
                <a:spcPts val="4850"/>
              </a:lnSpc>
              <a:buNone/>
            </a:pPr>
            <a:r>
              <a:rPr lang="en-US" sz="4000" dirty="0">
                <a:solidFill>
                  <a:srgbClr val="F5F6F8"/>
                </a:solidFill>
                <a:latin typeface="Corben" pitchFamily="34" charset="0"/>
                <a:ea typeface="Corben" pitchFamily="34" charset="-122"/>
                <a:cs typeface="Corben" pitchFamily="34" charset="-120"/>
              </a:rPr>
              <a:t>Data Mapping &amp; Transformation</a:t>
            </a:r>
            <a:endParaRPr lang="en-US" sz="4000" dirty="0"/>
          </a:p>
        </p:txBody>
      </p:sp>
      <p:sp>
        <p:nvSpPr>
          <p:cNvPr id="3" name="Text 1"/>
          <p:cNvSpPr/>
          <p:nvPr/>
        </p:nvSpPr>
        <p:spPr>
          <a:xfrm>
            <a:off x="692706" y="1460778"/>
            <a:ext cx="13244989" cy="316587"/>
          </a:xfrm>
          <a:prstGeom prst="rect">
            <a:avLst/>
          </a:prstGeom>
          <a:noFill/>
          <a:ln/>
        </p:spPr>
        <p:txBody>
          <a:bodyPr wrap="none" lIns="0" tIns="0" rIns="0" bIns="0" rtlCol="0" anchor="t"/>
          <a:lstStyle/>
          <a:p>
            <a:pPr marL="0" indent="0" algn="l">
              <a:lnSpc>
                <a:spcPts val="2450"/>
              </a:lnSpc>
              <a:buNone/>
            </a:pPr>
            <a:r>
              <a:rPr lang="en-US" sz="1600" dirty="0">
                <a:solidFill>
                  <a:srgbClr val="F5F6F8"/>
                </a:solidFill>
                <a:latin typeface="Nobile" pitchFamily="34" charset="0"/>
                <a:ea typeface="Nobile" pitchFamily="34" charset="-122"/>
                <a:cs typeface="Nobile" pitchFamily="34" charset="-120"/>
              </a:rPr>
              <a:t>Systematic conversion from source systems to analytical data warehouse structures.</a:t>
            </a:r>
            <a:endParaRPr lang="en-US" sz="1600" dirty="0"/>
          </a:p>
        </p:txBody>
      </p:sp>
      <p:pic>
        <p:nvPicPr>
          <p:cNvPr id="4" name="Image 0" descr="preencoded.png"/>
          <p:cNvPicPr>
            <a:picLocks noChangeAspect="1"/>
          </p:cNvPicPr>
          <p:nvPr/>
        </p:nvPicPr>
        <p:blipFill>
          <a:blip r:embed="rId3"/>
          <a:stretch>
            <a:fillRect/>
          </a:stretch>
        </p:blipFill>
        <p:spPr>
          <a:xfrm>
            <a:off x="1437559" y="2000012"/>
            <a:ext cx="11755281" cy="5555820"/>
          </a:xfrm>
          <a:prstGeom prst="roundRect">
            <a:avLst>
              <a:gd name="adj" fmla="val 742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 2"/>
          <p:cNvSpPr/>
          <p:nvPr/>
        </p:nvSpPr>
        <p:spPr>
          <a:xfrm>
            <a:off x="692706" y="7367468"/>
            <a:ext cx="13244989" cy="316587"/>
          </a:xfrm>
          <a:prstGeom prst="rect">
            <a:avLst/>
          </a:prstGeom>
          <a:noFill/>
          <a:ln/>
        </p:spPr>
        <p:txBody>
          <a:bodyPr wrap="none" lIns="0" tIns="0" rIns="0" bIns="0" rtlCol="0" anchor="t"/>
          <a:lstStyle/>
          <a:p>
            <a:pPr marL="0" indent="0" algn="l">
              <a:lnSpc>
                <a:spcPts val="2450"/>
              </a:lnSpc>
              <a:buNone/>
            </a:pP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0"/>
            <a:ext cx="14630400" cy="8229600"/>
          </a:xfrm>
          <a:prstGeom prst="rect">
            <a:avLst/>
          </a:prstGeom>
          <a:solidFill>
            <a:srgbClr val="2F4157">
              <a:alpha val="80000"/>
            </a:srgbClr>
          </a:solidFill>
          <a:ln/>
        </p:spPr>
        <p:txBody>
          <a:bodyPr/>
          <a:lstStyle/>
          <a:p>
            <a:endParaRPr lang="en-US" dirty="0"/>
          </a:p>
        </p:txBody>
      </p:sp>
      <p:sp>
        <p:nvSpPr>
          <p:cNvPr id="4" name="Text 1"/>
          <p:cNvSpPr/>
          <p:nvPr/>
        </p:nvSpPr>
        <p:spPr>
          <a:xfrm>
            <a:off x="396835" y="577650"/>
            <a:ext cx="3992642" cy="354330"/>
          </a:xfrm>
          <a:prstGeom prst="rect">
            <a:avLst/>
          </a:prstGeom>
          <a:noFill/>
          <a:ln/>
        </p:spPr>
        <p:txBody>
          <a:bodyPr wrap="none" lIns="0" tIns="0" rIns="0" bIns="0" rtlCol="0" anchor="t"/>
          <a:lstStyle/>
          <a:p>
            <a:pPr marL="0" indent="0" algn="l">
              <a:lnSpc>
                <a:spcPts val="2750"/>
              </a:lnSpc>
              <a:buNone/>
            </a:pPr>
            <a:r>
              <a:rPr lang="en-US" sz="4000" dirty="0">
                <a:solidFill>
                  <a:srgbClr val="F5F6F8"/>
                </a:solidFill>
                <a:latin typeface="Corben" pitchFamily="34" charset="0"/>
                <a:ea typeface="Corben" pitchFamily="34" charset="-122"/>
                <a:cs typeface="Corben" pitchFamily="34" charset="-120"/>
              </a:rPr>
              <a:t>SQl Database implementation</a:t>
            </a:r>
            <a:endParaRPr lang="en-US" sz="4000" dirty="0"/>
          </a:p>
        </p:txBody>
      </p:sp>
      <p:sp>
        <p:nvSpPr>
          <p:cNvPr id="5" name="Text 2"/>
          <p:cNvSpPr/>
          <p:nvPr/>
        </p:nvSpPr>
        <p:spPr>
          <a:xfrm>
            <a:off x="396835" y="836176"/>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6" name="Text 3"/>
          <p:cNvSpPr/>
          <p:nvPr/>
        </p:nvSpPr>
        <p:spPr>
          <a:xfrm>
            <a:off x="396835" y="1300230"/>
            <a:ext cx="13836729" cy="181451"/>
          </a:xfrm>
          <a:prstGeom prst="rect">
            <a:avLst/>
          </a:prstGeom>
          <a:noFill/>
          <a:ln/>
        </p:spPr>
        <p:txBody>
          <a:bodyPr wrap="none" lIns="0" tIns="0" rIns="0" bIns="0" rtlCol="0" anchor="t"/>
          <a:lstStyle/>
          <a:p>
            <a:pPr marL="0" indent="0" algn="l">
              <a:lnSpc>
                <a:spcPts val="1400"/>
              </a:lnSpc>
              <a:buNone/>
            </a:pPr>
            <a:r>
              <a:rPr lang="en-US" sz="1600" dirty="0">
                <a:solidFill>
                  <a:srgbClr val="F5F6F8"/>
                </a:solidFill>
                <a:latin typeface="Nobile" pitchFamily="34" charset="0"/>
                <a:ea typeface="Nobile" pitchFamily="34" charset="-122"/>
                <a:cs typeface="Nobile" pitchFamily="34" charset="-120"/>
              </a:rPr>
              <a:t>This project represents the implementation of an </a:t>
            </a:r>
            <a:r>
              <a:rPr lang="en-US" sz="1600" b="1" dirty="0">
                <a:solidFill>
                  <a:srgbClr val="F5F6F8"/>
                </a:solidFill>
                <a:latin typeface="Nobile" pitchFamily="34" charset="0"/>
                <a:ea typeface="Nobile" pitchFamily="34" charset="-122"/>
                <a:cs typeface="Nobile" pitchFamily="34" charset="-120"/>
              </a:rPr>
              <a:t>Entity-Relationship Diagram (ERD)</a:t>
            </a:r>
            <a:r>
              <a:rPr lang="en-US" sz="1600" dirty="0">
                <a:solidFill>
                  <a:srgbClr val="F5F6F8"/>
                </a:solidFill>
                <a:latin typeface="Nobile" pitchFamily="34" charset="0"/>
                <a:ea typeface="Nobile" pitchFamily="34" charset="-122"/>
                <a:cs typeface="Nobile" pitchFamily="34" charset="-120"/>
              </a:rPr>
              <a:t> into a structured </a:t>
            </a:r>
            <a:r>
              <a:rPr lang="en-US" sz="1600" b="1" dirty="0">
                <a:solidFill>
                  <a:srgbClr val="F5F6F8"/>
                </a:solidFill>
                <a:latin typeface="Nobile" pitchFamily="34" charset="0"/>
                <a:ea typeface="Nobile" pitchFamily="34" charset="-122"/>
                <a:cs typeface="Nobile" pitchFamily="34" charset="-120"/>
              </a:rPr>
              <a:t>relational database</a:t>
            </a:r>
            <a:r>
              <a:rPr lang="en-US" sz="1600" dirty="0">
                <a:solidFill>
                  <a:srgbClr val="F5F6F8"/>
                </a:solidFill>
                <a:latin typeface="Nobile" pitchFamily="34" charset="0"/>
                <a:ea typeface="Nobile" pitchFamily="34" charset="-122"/>
                <a:cs typeface="Nobile" pitchFamily="34" charset="-120"/>
              </a:rPr>
              <a:t> using SQL.</a:t>
            </a:r>
            <a:endParaRPr lang="en-US" sz="1600" dirty="0"/>
          </a:p>
        </p:txBody>
      </p:sp>
      <p:pic>
        <p:nvPicPr>
          <p:cNvPr id="8" name="Image 2" descr="preencoded.png"/>
          <p:cNvPicPr>
            <a:picLocks noChangeAspect="1"/>
          </p:cNvPicPr>
          <p:nvPr/>
        </p:nvPicPr>
        <p:blipFill>
          <a:blip r:embed="rId4"/>
          <a:stretch>
            <a:fillRect/>
          </a:stretch>
        </p:blipFill>
        <p:spPr>
          <a:xfrm>
            <a:off x="5647405" y="2187738"/>
            <a:ext cx="3830089" cy="5382557"/>
          </a:xfrm>
          <a:prstGeom prst="roundRect">
            <a:avLst>
              <a:gd name="adj" fmla="val 703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 3" descr="preencoded.png"/>
          <p:cNvPicPr>
            <a:picLocks noChangeAspect="1"/>
          </p:cNvPicPr>
          <p:nvPr/>
        </p:nvPicPr>
        <p:blipFill>
          <a:blip r:embed="rId5"/>
          <a:srcRect r="3972"/>
          <a:stretch>
            <a:fillRect/>
          </a:stretch>
        </p:blipFill>
        <p:spPr>
          <a:xfrm>
            <a:off x="10022271" y="2177167"/>
            <a:ext cx="4232558" cy="5393128"/>
          </a:xfrm>
          <a:prstGeom prst="roundRect">
            <a:avLst>
              <a:gd name="adj" fmla="val 529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 4" descr="preencoded.png"/>
          <p:cNvPicPr>
            <a:picLocks noChangeAspect="1"/>
          </p:cNvPicPr>
          <p:nvPr/>
        </p:nvPicPr>
        <p:blipFill>
          <a:blip r:embed="rId6"/>
          <a:srcRect r="2851"/>
          <a:stretch>
            <a:fillRect/>
          </a:stretch>
        </p:blipFill>
        <p:spPr>
          <a:xfrm>
            <a:off x="375571" y="2187738"/>
            <a:ext cx="4854004" cy="5393128"/>
          </a:xfrm>
          <a:prstGeom prst="roundRect">
            <a:avLst>
              <a:gd name="adj" fmla="val 741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 4"/>
          <p:cNvSpPr/>
          <p:nvPr/>
        </p:nvSpPr>
        <p:spPr>
          <a:xfrm>
            <a:off x="396835" y="9190911"/>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14" name="Text 7"/>
          <p:cNvSpPr/>
          <p:nvPr/>
        </p:nvSpPr>
        <p:spPr>
          <a:xfrm>
            <a:off x="396835" y="10117812"/>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424CA9-869F-137F-F69D-ED9839C89EB0}"/>
              </a:ext>
            </a:extLst>
          </p:cNvPr>
          <p:cNvSpPr/>
          <p:nvPr/>
        </p:nvSpPr>
        <p:spPr>
          <a:xfrm>
            <a:off x="12693316" y="7375358"/>
            <a:ext cx="1937084" cy="854242"/>
          </a:xfrm>
          <a:prstGeom prst="rect">
            <a:avLst/>
          </a:prstGeom>
          <a:solidFill>
            <a:srgbClr val="2F4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466844" y="367784"/>
            <a:ext cx="3334822" cy="416838"/>
          </a:xfrm>
          <a:prstGeom prst="rect">
            <a:avLst/>
          </a:prstGeom>
          <a:noFill/>
          <a:ln/>
        </p:spPr>
        <p:txBody>
          <a:bodyPr wrap="none" lIns="0" tIns="0" rIns="0" bIns="0" rtlCol="0" anchor="t"/>
          <a:lstStyle/>
          <a:p>
            <a:pPr marL="0" indent="0" algn="l">
              <a:lnSpc>
                <a:spcPts val="3250"/>
              </a:lnSpc>
              <a:buNone/>
            </a:pPr>
            <a:r>
              <a:rPr lang="en-US" sz="4000" dirty="0">
                <a:solidFill>
                  <a:srgbClr val="F5F6F8"/>
                </a:solidFill>
                <a:latin typeface="Corben" pitchFamily="34" charset="0"/>
                <a:ea typeface="Corben" pitchFamily="34" charset="-122"/>
                <a:cs typeface="Corben" pitchFamily="34" charset="-120"/>
              </a:rPr>
              <a:t>Stored Procedures:</a:t>
            </a:r>
            <a:endParaRPr lang="en-US" sz="4000" dirty="0"/>
          </a:p>
        </p:txBody>
      </p:sp>
      <p:sp>
        <p:nvSpPr>
          <p:cNvPr id="3" name="Text 1"/>
          <p:cNvSpPr/>
          <p:nvPr/>
        </p:nvSpPr>
        <p:spPr>
          <a:xfrm>
            <a:off x="466844" y="1051322"/>
            <a:ext cx="13696712" cy="243364"/>
          </a:xfrm>
          <a:prstGeom prst="rect">
            <a:avLst/>
          </a:prstGeom>
          <a:noFill/>
          <a:ln/>
        </p:spPr>
        <p:txBody>
          <a:bodyPr wrap="none" lIns="0" tIns="0" rIns="0" bIns="0" rtlCol="0" anchor="t"/>
          <a:lstStyle/>
          <a:p>
            <a:pPr marL="0" indent="0" algn="l">
              <a:lnSpc>
                <a:spcPts val="1650"/>
              </a:lnSpc>
              <a:buNone/>
            </a:pPr>
            <a:r>
              <a:rPr lang="en-US" sz="1600" dirty="0">
                <a:solidFill>
                  <a:srgbClr val="F5F6F8"/>
                </a:solidFill>
                <a:latin typeface="Nobile" pitchFamily="34" charset="0"/>
                <a:ea typeface="Nobile" pitchFamily="34" charset="-122"/>
                <a:cs typeface="Nobile" pitchFamily="34" charset="-120"/>
              </a:rPr>
              <a:t>As part of the SQL database development, a set of </a:t>
            </a:r>
            <a:r>
              <a:rPr lang="en-US" sz="1600" b="1" dirty="0">
                <a:solidFill>
                  <a:srgbClr val="F5F6F8"/>
                </a:solidFill>
                <a:latin typeface="Nobile" pitchFamily="34" charset="0"/>
                <a:ea typeface="Nobile" pitchFamily="34" charset="-122"/>
                <a:cs typeface="Nobile" pitchFamily="34" charset="-120"/>
              </a:rPr>
              <a:t>stored procedures</a:t>
            </a:r>
            <a:r>
              <a:rPr lang="en-US" sz="1600" dirty="0">
                <a:solidFill>
                  <a:srgbClr val="F5F6F8"/>
                </a:solidFill>
                <a:latin typeface="Nobile" pitchFamily="34" charset="0"/>
                <a:ea typeface="Nobile" pitchFamily="34" charset="-122"/>
                <a:cs typeface="Nobile" pitchFamily="34" charset="-120"/>
              </a:rPr>
              <a:t> was created to manage basic data operations efficiently.</a:t>
            </a:r>
            <a:endParaRPr lang="en-US" sz="1600" dirty="0"/>
          </a:p>
        </p:txBody>
      </p:sp>
      <p:sp>
        <p:nvSpPr>
          <p:cNvPr id="4" name="Text 2"/>
          <p:cNvSpPr/>
          <p:nvPr/>
        </p:nvSpPr>
        <p:spPr>
          <a:xfrm>
            <a:off x="474464" y="1554718"/>
            <a:ext cx="13696712" cy="706754"/>
          </a:xfrm>
          <a:prstGeom prst="rect">
            <a:avLst/>
          </a:prstGeom>
          <a:noFill/>
          <a:ln/>
        </p:spPr>
        <p:txBody>
          <a:bodyPr wrap="square" lIns="0" tIns="0" rIns="0" bIns="0" rtlCol="0" anchor="t"/>
          <a:lstStyle/>
          <a:p>
            <a:pPr marL="0" indent="0" algn="l">
              <a:lnSpc>
                <a:spcPts val="1650"/>
              </a:lnSpc>
              <a:buNone/>
            </a:pPr>
            <a:r>
              <a:rPr lang="en-US" sz="1600" dirty="0">
                <a:solidFill>
                  <a:srgbClr val="F5F6F8"/>
                </a:solidFill>
                <a:latin typeface="Nobile" pitchFamily="34" charset="0"/>
                <a:ea typeface="Nobile" pitchFamily="34" charset="-122"/>
                <a:cs typeface="Nobile" pitchFamily="34" charset="-120"/>
              </a:rPr>
              <a:t>These procedures were designed to handle:• </a:t>
            </a:r>
            <a:r>
              <a:rPr lang="en-US" sz="1600" b="1" dirty="0">
                <a:solidFill>
                  <a:srgbClr val="F5F6F8"/>
                </a:solidFill>
                <a:latin typeface="Nobile" pitchFamily="34" charset="0"/>
                <a:ea typeface="Nobile" pitchFamily="34" charset="-122"/>
                <a:cs typeface="Nobile" pitchFamily="34" charset="-120"/>
              </a:rPr>
              <a:t>INSERT</a:t>
            </a:r>
            <a:r>
              <a:rPr lang="en-US" sz="1600" dirty="0">
                <a:solidFill>
                  <a:srgbClr val="F5F6F8"/>
                </a:solidFill>
                <a:latin typeface="Nobile" pitchFamily="34" charset="0"/>
                <a:ea typeface="Nobile" pitchFamily="34" charset="-122"/>
                <a:cs typeface="Nobile" pitchFamily="34" charset="-120"/>
              </a:rPr>
              <a:t> – adding new records• </a:t>
            </a:r>
            <a:r>
              <a:rPr lang="en-US" sz="1600" b="1" dirty="0">
                <a:solidFill>
                  <a:srgbClr val="F5F6F8"/>
                </a:solidFill>
                <a:latin typeface="Nobile" pitchFamily="34" charset="0"/>
                <a:ea typeface="Nobile" pitchFamily="34" charset="-122"/>
                <a:cs typeface="Nobile" pitchFamily="34" charset="-120"/>
              </a:rPr>
              <a:t>UPDATE</a:t>
            </a:r>
            <a:r>
              <a:rPr lang="en-US" sz="1600" dirty="0">
                <a:solidFill>
                  <a:srgbClr val="F5F6F8"/>
                </a:solidFill>
                <a:latin typeface="Nobile" pitchFamily="34" charset="0"/>
                <a:ea typeface="Nobile" pitchFamily="34" charset="-122"/>
                <a:cs typeface="Nobile" pitchFamily="34" charset="-120"/>
              </a:rPr>
              <a:t> – modifying existing records• </a:t>
            </a:r>
            <a:r>
              <a:rPr lang="en-US" sz="1600" b="1" dirty="0">
                <a:solidFill>
                  <a:srgbClr val="F5F6F8"/>
                </a:solidFill>
                <a:latin typeface="Nobile" pitchFamily="34" charset="0"/>
                <a:ea typeface="Nobile" pitchFamily="34" charset="-122"/>
                <a:cs typeface="Nobile" pitchFamily="34" charset="-120"/>
              </a:rPr>
              <a:t>SELECT</a:t>
            </a:r>
            <a:r>
              <a:rPr lang="en-US" sz="1600" dirty="0">
                <a:solidFill>
                  <a:srgbClr val="F5F6F8"/>
                </a:solidFill>
                <a:latin typeface="Nobile" pitchFamily="34" charset="0"/>
                <a:ea typeface="Nobile" pitchFamily="34" charset="-122"/>
                <a:cs typeface="Nobile" pitchFamily="34" charset="-120"/>
              </a:rPr>
              <a:t> – retrieving specific data• </a:t>
            </a:r>
            <a:r>
              <a:rPr lang="en-US" sz="1600" b="1" dirty="0">
                <a:solidFill>
                  <a:srgbClr val="F5F6F8"/>
                </a:solidFill>
                <a:latin typeface="Nobile" pitchFamily="34" charset="0"/>
                <a:ea typeface="Nobile" pitchFamily="34" charset="-122"/>
                <a:cs typeface="Nobile" pitchFamily="34" charset="-120"/>
              </a:rPr>
              <a:t>DELETE</a:t>
            </a:r>
            <a:r>
              <a:rPr lang="en-US" sz="1600" dirty="0">
                <a:solidFill>
                  <a:srgbClr val="F5F6F8"/>
                </a:solidFill>
                <a:latin typeface="Nobile" pitchFamily="34" charset="0"/>
                <a:ea typeface="Nobile" pitchFamily="34" charset="-122"/>
                <a:cs typeface="Nobile" pitchFamily="34" charset="-120"/>
              </a:rPr>
              <a:t> – removing unnecessary or duplicate records</a:t>
            </a:r>
            <a:endParaRPr lang="en-US" sz="1600" dirty="0"/>
          </a:p>
        </p:txBody>
      </p:sp>
      <p:sp>
        <p:nvSpPr>
          <p:cNvPr id="5" name="Text 3"/>
          <p:cNvSpPr/>
          <p:nvPr/>
        </p:nvSpPr>
        <p:spPr>
          <a:xfrm>
            <a:off x="459224" y="2250162"/>
            <a:ext cx="13696712" cy="213360"/>
          </a:xfrm>
          <a:prstGeom prst="rect">
            <a:avLst/>
          </a:prstGeom>
          <a:noFill/>
          <a:ln/>
        </p:spPr>
        <p:txBody>
          <a:bodyPr wrap="none" lIns="0" tIns="0" rIns="0" bIns="0" rtlCol="0" anchor="t"/>
          <a:lstStyle/>
          <a:p>
            <a:pPr marL="0" indent="0" algn="l">
              <a:lnSpc>
                <a:spcPts val="1650"/>
              </a:lnSpc>
              <a:buNone/>
            </a:pPr>
            <a:r>
              <a:rPr lang="en-US" sz="1600" dirty="0">
                <a:solidFill>
                  <a:srgbClr val="F5F6F8"/>
                </a:solidFill>
                <a:latin typeface="Nobile" pitchFamily="34" charset="0"/>
                <a:ea typeface="Nobile" pitchFamily="34" charset="-122"/>
                <a:cs typeface="Nobile" pitchFamily="34" charset="-120"/>
              </a:rPr>
              <a:t>Below are examples of the stored procedures implemented in the project.</a:t>
            </a:r>
            <a:endParaRPr lang="en-US" sz="1600" dirty="0"/>
          </a:p>
        </p:txBody>
      </p:sp>
      <p:pic>
        <p:nvPicPr>
          <p:cNvPr id="6" name="Image 0" descr="preencoded.png"/>
          <p:cNvPicPr>
            <a:picLocks noChangeAspect="1"/>
          </p:cNvPicPr>
          <p:nvPr/>
        </p:nvPicPr>
        <p:blipFill>
          <a:blip r:embed="rId3"/>
          <a:stretch>
            <a:fillRect/>
          </a:stretch>
        </p:blipFill>
        <p:spPr>
          <a:xfrm>
            <a:off x="399425" y="2760226"/>
            <a:ext cx="5728003" cy="4747479"/>
          </a:xfrm>
          <a:prstGeom prst="roundRect">
            <a:avLst>
              <a:gd name="adj" fmla="val 55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1" descr="preencoded.png"/>
          <p:cNvPicPr>
            <a:picLocks noChangeAspect="1"/>
          </p:cNvPicPr>
          <p:nvPr/>
        </p:nvPicPr>
        <p:blipFill>
          <a:blip r:embed="rId4"/>
          <a:stretch>
            <a:fillRect/>
          </a:stretch>
        </p:blipFill>
        <p:spPr>
          <a:xfrm>
            <a:off x="6394282" y="2760225"/>
            <a:ext cx="8020573" cy="4747479"/>
          </a:xfrm>
          <a:prstGeom prst="roundRect">
            <a:avLst>
              <a:gd name="adj" fmla="val 1024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 4"/>
          <p:cNvSpPr/>
          <p:nvPr/>
        </p:nvSpPr>
        <p:spPr>
          <a:xfrm>
            <a:off x="7485459" y="5756196"/>
            <a:ext cx="6685717" cy="213360"/>
          </a:xfrm>
          <a:prstGeom prst="rect">
            <a:avLst/>
          </a:prstGeom>
          <a:noFill/>
          <a:ln/>
        </p:spPr>
        <p:txBody>
          <a:bodyPr wrap="none" lIns="0" tIns="0" rIns="0" bIns="0" rtlCol="0" anchor="t"/>
          <a:lstStyle/>
          <a:p>
            <a:pPr marL="0" indent="0" algn="l">
              <a:lnSpc>
                <a:spcPts val="1650"/>
              </a:lnSpc>
              <a:buNone/>
            </a:pP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835</TotalTime>
  <Words>2988</Words>
  <Application>Microsoft Office PowerPoint</Application>
  <PresentationFormat>Custom</PresentationFormat>
  <Paragraphs>282</Paragraphs>
  <Slides>63</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Nobile</vt:lpstr>
      <vt:lpstr>Corben</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Basma Hesham</cp:lastModifiedBy>
  <cp:revision>17</cp:revision>
  <dcterms:created xsi:type="dcterms:W3CDTF">2025-11-04T11:42:21Z</dcterms:created>
  <dcterms:modified xsi:type="dcterms:W3CDTF">2025-11-05T08:10:39Z</dcterms:modified>
</cp:coreProperties>
</file>